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2" r:id="rId3"/>
  </p:sldMasterIdLst>
  <p:notesMasterIdLst>
    <p:notesMasterId r:id="rId42"/>
  </p:notesMasterIdLst>
  <p:sldIdLst>
    <p:sldId id="295" r:id="rId4"/>
    <p:sldId id="257" r:id="rId5"/>
    <p:sldId id="256" r:id="rId6"/>
    <p:sldId id="259" r:id="rId7"/>
    <p:sldId id="260" r:id="rId8"/>
    <p:sldId id="261" r:id="rId9"/>
    <p:sldId id="262" r:id="rId10"/>
    <p:sldId id="263" r:id="rId11"/>
    <p:sldId id="264" r:id="rId12"/>
    <p:sldId id="296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97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20104100" cy="11309350"/>
  <p:notesSz cx="20104100" cy="1130935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57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123D6-C5CA-4248-8252-83D5D123BA60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B25A7-0716-41E5-B356-CFA567FAC6B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053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B25A7-0716-41E5-B356-CFA567FAC6B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810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24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128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388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15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459" y="3102040"/>
            <a:ext cx="20083780" cy="5104765"/>
          </a:xfrm>
          <a:custGeom>
            <a:avLst/>
            <a:gdLst/>
            <a:ahLst/>
            <a:cxnLst/>
            <a:rect l="l" t="t" r="r" b="b"/>
            <a:pathLst>
              <a:path w="20083780" h="5104765">
                <a:moveTo>
                  <a:pt x="20083179" y="0"/>
                </a:moveTo>
                <a:lnTo>
                  <a:pt x="0" y="0"/>
                </a:lnTo>
                <a:lnTo>
                  <a:pt x="0" y="5104474"/>
                </a:lnTo>
                <a:lnTo>
                  <a:pt x="20083179" y="5104474"/>
                </a:lnTo>
                <a:lnTo>
                  <a:pt x="20083179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59" y="3102040"/>
            <a:ext cx="20083780" cy="5104765"/>
          </a:xfrm>
          <a:custGeom>
            <a:avLst/>
            <a:gdLst/>
            <a:ahLst/>
            <a:cxnLst/>
            <a:rect l="l" t="t" r="r" b="b"/>
            <a:pathLst>
              <a:path w="20083780" h="5104765">
                <a:moveTo>
                  <a:pt x="0" y="0"/>
                </a:moveTo>
                <a:lnTo>
                  <a:pt x="20083173" y="0"/>
                </a:lnTo>
                <a:lnTo>
                  <a:pt x="20083173" y="5104473"/>
                </a:lnTo>
                <a:lnTo>
                  <a:pt x="0" y="5104473"/>
                </a:lnTo>
                <a:lnTo>
                  <a:pt x="0" y="0"/>
                </a:lnTo>
                <a:close/>
              </a:path>
            </a:pathLst>
          </a:custGeom>
          <a:ln w="20919">
            <a:solidFill>
              <a:srgbClr val="006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375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443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29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57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561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459" y="3102040"/>
            <a:ext cx="20083780" cy="5104765"/>
          </a:xfrm>
          <a:custGeom>
            <a:avLst/>
            <a:gdLst/>
            <a:ahLst/>
            <a:cxnLst/>
            <a:rect l="l" t="t" r="r" b="b"/>
            <a:pathLst>
              <a:path w="20083780" h="5104765">
                <a:moveTo>
                  <a:pt x="20083179" y="0"/>
                </a:moveTo>
                <a:lnTo>
                  <a:pt x="0" y="0"/>
                </a:lnTo>
                <a:lnTo>
                  <a:pt x="0" y="5104474"/>
                </a:lnTo>
                <a:lnTo>
                  <a:pt x="20083179" y="5104474"/>
                </a:lnTo>
                <a:lnTo>
                  <a:pt x="20083179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59" y="3102040"/>
            <a:ext cx="20083780" cy="5104765"/>
          </a:xfrm>
          <a:custGeom>
            <a:avLst/>
            <a:gdLst/>
            <a:ahLst/>
            <a:cxnLst/>
            <a:rect l="l" t="t" r="r" b="b"/>
            <a:pathLst>
              <a:path w="20083780" h="5104765">
                <a:moveTo>
                  <a:pt x="0" y="0"/>
                </a:moveTo>
                <a:lnTo>
                  <a:pt x="20083173" y="0"/>
                </a:lnTo>
                <a:lnTo>
                  <a:pt x="20083173" y="5104473"/>
                </a:lnTo>
                <a:lnTo>
                  <a:pt x="0" y="5104473"/>
                </a:lnTo>
                <a:lnTo>
                  <a:pt x="0" y="0"/>
                </a:lnTo>
                <a:close/>
              </a:path>
            </a:pathLst>
          </a:custGeom>
          <a:ln w="20919">
            <a:solidFill>
              <a:srgbClr val="006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26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43795" y="8524557"/>
            <a:ext cx="13016509" cy="788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36991" y="3543913"/>
            <a:ext cx="17030117" cy="2585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1811" y="584140"/>
            <a:ext cx="17260477" cy="930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95107" y="2413058"/>
            <a:ext cx="17113885" cy="3548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423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1811" y="636495"/>
            <a:ext cx="17260477" cy="930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2987" y="3966683"/>
            <a:ext cx="14057630" cy="5052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16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uler_angl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imbal_lock" TargetMode="External"/><Relationship Id="rId5" Type="http://schemas.openxmlformats.org/officeDocument/2006/relationships/image" Target="../media/image13.gif"/><Relationship Id="rId4" Type="http://schemas.openxmlformats.org/officeDocument/2006/relationships/hyperlink" Target="https://en.wikipedia.org/wiki/Rotation_matrix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yroscop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a.wikipedia.org/wiki/%E8%A7%92%E9%81%8B%E5%8B%95%E9%87%8F%E4%BF%9D%E5%AD%98%E3%81%AE%E6%B3%95%E5%89%87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Dilution_of_precision_(navigation)" TargetMode="Externa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uclideanspace.com/maths/geometry/rotations/conversions/matrixToQuaternion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en.wikipedia.org/wiki/Quaternions_and_spatial_rota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59" y="3102040"/>
            <a:ext cx="20083780" cy="5104765"/>
          </a:xfrm>
          <a:custGeom>
            <a:avLst/>
            <a:gdLst/>
            <a:ahLst/>
            <a:cxnLst/>
            <a:rect l="l" t="t" r="r" b="b"/>
            <a:pathLst>
              <a:path w="20083780" h="5104765">
                <a:moveTo>
                  <a:pt x="0" y="5104474"/>
                </a:moveTo>
                <a:lnTo>
                  <a:pt x="20083179" y="5104474"/>
                </a:lnTo>
                <a:lnTo>
                  <a:pt x="20083179" y="0"/>
                </a:lnTo>
                <a:lnTo>
                  <a:pt x="0" y="0"/>
                </a:lnTo>
                <a:lnTo>
                  <a:pt x="0" y="5104474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59" y="3102040"/>
            <a:ext cx="20083780" cy="5104765"/>
          </a:xfrm>
          <a:custGeom>
            <a:avLst/>
            <a:gdLst/>
            <a:ahLst/>
            <a:cxnLst/>
            <a:rect l="l" t="t" r="r" b="b"/>
            <a:pathLst>
              <a:path w="20083780" h="5104765">
                <a:moveTo>
                  <a:pt x="0" y="0"/>
                </a:moveTo>
                <a:lnTo>
                  <a:pt x="20083173" y="0"/>
                </a:lnTo>
                <a:lnTo>
                  <a:pt x="20083173" y="5104473"/>
                </a:lnTo>
                <a:lnTo>
                  <a:pt x="0" y="5104473"/>
                </a:lnTo>
                <a:lnTo>
                  <a:pt x="0" y="0"/>
                </a:lnTo>
                <a:close/>
              </a:path>
            </a:pathLst>
          </a:custGeom>
          <a:ln w="20919">
            <a:solidFill>
              <a:srgbClr val="006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9568" y="4591002"/>
            <a:ext cx="16246475" cy="14247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395"/>
              </a:lnSpc>
              <a:spcBef>
                <a:spcPts val="110"/>
              </a:spcBef>
            </a:pPr>
            <a:r>
              <a:rPr sz="3150" spc="-235" dirty="0">
                <a:solidFill>
                  <a:srgbClr val="008BA9"/>
                </a:solidFill>
                <a:latin typeface="Tahoma"/>
                <a:cs typeface="Tahoma"/>
              </a:rPr>
              <a:t>Module </a:t>
            </a:r>
            <a:r>
              <a:rPr sz="3150" spc="-75" dirty="0" smtClean="0">
                <a:solidFill>
                  <a:srgbClr val="008BA9"/>
                </a:solidFill>
                <a:latin typeface="Tahoma"/>
                <a:cs typeface="Tahoma"/>
              </a:rPr>
              <a:t>3</a:t>
            </a:r>
          </a:p>
          <a:p>
            <a:pPr marL="12700">
              <a:lnSpc>
                <a:spcPts val="7595"/>
              </a:lnSpc>
            </a:pPr>
            <a:r>
              <a:rPr lang="en-US" sz="6650" spc="-390" dirty="0" smtClean="0">
                <a:latin typeface="Tahoma"/>
                <a:cs typeface="Tahoma"/>
              </a:rPr>
              <a:t>GNSS/INS Sensing for Pose Estimation</a:t>
            </a:r>
            <a:endParaRPr sz="66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453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997075"/>
            <a:ext cx="6619875" cy="75819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299450" y="2606675"/>
            <a:ext cx="10287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/>
              <a:t>The angles α, β and γ are uniquely determined except for the </a:t>
            </a:r>
            <a:r>
              <a:rPr lang="en-US" altLang="ja-JP" sz="2400" dirty="0">
                <a:solidFill>
                  <a:srgbClr val="FF0000"/>
                </a:solidFill>
              </a:rPr>
              <a:t>singular</a:t>
            </a:r>
            <a:r>
              <a:rPr lang="en-US" altLang="ja-JP" sz="2400" dirty="0"/>
              <a:t> case that the </a:t>
            </a:r>
            <a:r>
              <a:rPr lang="en-US" altLang="ja-JP" sz="2400" dirty="0" err="1"/>
              <a:t>xy</a:t>
            </a:r>
            <a:r>
              <a:rPr lang="en-US" altLang="ja-JP" sz="2400" dirty="0"/>
              <a:t> and the XY planes are identical, i.e. when the </a:t>
            </a:r>
            <a:r>
              <a:rPr lang="en-US" altLang="ja-JP" sz="2400" dirty="0">
                <a:solidFill>
                  <a:srgbClr val="FF0000"/>
                </a:solidFill>
              </a:rPr>
              <a:t>z axis </a:t>
            </a:r>
            <a:r>
              <a:rPr lang="en-US" altLang="ja-JP" sz="2400" dirty="0"/>
              <a:t>and the </a:t>
            </a:r>
            <a:r>
              <a:rPr lang="en-US" altLang="ja-JP" sz="2400" dirty="0">
                <a:solidFill>
                  <a:srgbClr val="FF0000"/>
                </a:solidFill>
              </a:rPr>
              <a:t>Z axis </a:t>
            </a:r>
            <a:r>
              <a:rPr lang="en-US" altLang="ja-JP" sz="2400" dirty="0"/>
              <a:t>have the </a:t>
            </a:r>
            <a:r>
              <a:rPr lang="en-US" altLang="ja-JP" sz="2400" dirty="0">
                <a:solidFill>
                  <a:srgbClr val="FF0000"/>
                </a:solidFill>
              </a:rPr>
              <a:t>same or opposite directions</a:t>
            </a:r>
            <a:r>
              <a:rPr lang="en-US" altLang="ja-JP" sz="2400" dirty="0"/>
              <a:t>. </a:t>
            </a:r>
            <a:endParaRPr lang="en-US" altLang="ja-JP" sz="2400" dirty="0" smtClean="0"/>
          </a:p>
          <a:p>
            <a:r>
              <a:rPr lang="en-US" altLang="ja-JP" sz="2400" dirty="0" smtClean="0"/>
              <a:t>Indeed</a:t>
            </a:r>
            <a:r>
              <a:rPr lang="en-US" altLang="ja-JP" sz="2400" dirty="0"/>
              <a:t>, if the z axis and the Z axis are the same, </a:t>
            </a:r>
            <a:r>
              <a:rPr lang="en-US" altLang="ja-JP" sz="2400" dirty="0">
                <a:solidFill>
                  <a:srgbClr val="FF0000"/>
                </a:solidFill>
              </a:rPr>
              <a:t>β = 0 </a:t>
            </a:r>
            <a:r>
              <a:rPr lang="en-US" altLang="ja-JP" sz="2400" dirty="0"/>
              <a:t>and </a:t>
            </a:r>
            <a:r>
              <a:rPr lang="en-US" altLang="ja-JP" sz="2400" dirty="0">
                <a:solidFill>
                  <a:srgbClr val="FF0000"/>
                </a:solidFill>
              </a:rPr>
              <a:t>only (α + γ) is uniquely </a:t>
            </a:r>
            <a:r>
              <a:rPr lang="en-US" altLang="ja-JP" sz="2400" dirty="0"/>
              <a:t>defined (not the individual values), and, similarly, if the z axis and the Z axis are opposite, </a:t>
            </a:r>
            <a:r>
              <a:rPr lang="en-US" altLang="ja-JP" sz="2400" dirty="0">
                <a:solidFill>
                  <a:srgbClr val="FF0000"/>
                </a:solidFill>
              </a:rPr>
              <a:t>β = π </a:t>
            </a:r>
            <a:r>
              <a:rPr lang="en-US" altLang="ja-JP" sz="2400" dirty="0"/>
              <a:t>and </a:t>
            </a:r>
            <a:r>
              <a:rPr lang="en-US" altLang="ja-JP" sz="2400" dirty="0">
                <a:solidFill>
                  <a:srgbClr val="FF0000"/>
                </a:solidFill>
              </a:rPr>
              <a:t>only (α − γ) is uniquely </a:t>
            </a:r>
            <a:r>
              <a:rPr lang="en-US" altLang="ja-JP" sz="2400" dirty="0"/>
              <a:t>defined (not the individual values). These ambiguities are known as </a:t>
            </a:r>
            <a:r>
              <a:rPr lang="en-US" altLang="ja-JP" sz="2400" dirty="0" smtClean="0">
                <a:solidFill>
                  <a:srgbClr val="FF0000"/>
                </a:solidFill>
              </a:rPr>
              <a:t>gimbal</a:t>
            </a:r>
            <a:r>
              <a:rPr lang="ja-JP" altLang="en-US" sz="2400" dirty="0" smtClean="0">
                <a:solidFill>
                  <a:srgbClr val="FF0000"/>
                </a:solidFill>
              </a:rPr>
              <a:t>（ジンバル）</a:t>
            </a:r>
            <a:r>
              <a:rPr lang="en-US" altLang="ja-JP" sz="2400" dirty="0" smtClean="0">
                <a:solidFill>
                  <a:srgbClr val="FF0000"/>
                </a:solidFill>
              </a:rPr>
              <a:t> </a:t>
            </a:r>
            <a:r>
              <a:rPr lang="en-US" altLang="ja-JP" sz="2400" dirty="0">
                <a:solidFill>
                  <a:srgbClr val="FF0000"/>
                </a:solidFill>
              </a:rPr>
              <a:t>lock </a:t>
            </a:r>
            <a:r>
              <a:rPr lang="en-US" altLang="ja-JP" sz="2400" dirty="0"/>
              <a:t>in applications. 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z</a:t>
            </a:r>
            <a:r>
              <a:rPr lang="ja-JP" altLang="en-US" sz="2400" dirty="0" smtClean="0"/>
              <a:t>軸と</a:t>
            </a:r>
            <a:r>
              <a:rPr lang="en-US" altLang="ja-JP" sz="2400" dirty="0" smtClean="0"/>
              <a:t>Z</a:t>
            </a:r>
            <a:r>
              <a:rPr lang="ja-JP" altLang="en-US" sz="2400" dirty="0" smtClean="0"/>
              <a:t>軸が</a:t>
            </a:r>
            <a:r>
              <a:rPr lang="en-US" altLang="ja-JP" sz="2400" dirty="0" smtClean="0"/>
              <a:t>align</a:t>
            </a:r>
            <a:r>
              <a:rPr lang="ja-JP" altLang="en-US" sz="2400" dirty="0" smtClean="0"/>
              <a:t>したら、</a:t>
            </a:r>
            <a:r>
              <a:rPr lang="en-US" altLang="ja-JP" sz="2400" dirty="0" smtClean="0"/>
              <a:t>α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γ</a:t>
            </a:r>
            <a:r>
              <a:rPr lang="ja-JP" altLang="en-US" sz="2400" dirty="0" smtClean="0"/>
              <a:t>（がんま）が同じ平面での回転になってしまって、分けられない）</a:t>
            </a:r>
            <a:endParaRPr lang="en-US" altLang="ja-JP" sz="2400" dirty="0" smtClean="0"/>
          </a:p>
          <a:p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en.wikipedia.org/wiki/Euler_angles</a:t>
            </a:r>
            <a:endParaRPr lang="en-US" altLang="ja-JP" sz="2400" dirty="0" smtClean="0"/>
          </a:p>
          <a:p>
            <a:endParaRPr lang="en-US" altLang="ja-JP" sz="24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8264525" y="7102475"/>
            <a:ext cx="1005205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(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  <a:hlinkClick r:id="rId4"/>
              </a:rPr>
              <a:t>https://en.wikipedia.org/wiki/Rotation_matrix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) The problem of singular alignment, the mathematical analog of physical </a:t>
            </a:r>
            <a:r>
              <a:rPr lang="en-US" altLang="ja-JP" sz="2400" dirty="0">
                <a:solidFill>
                  <a:srgbClr val="00B050"/>
                </a:solidFill>
                <a:latin typeface="GRMOZQ+HelveticaNeue"/>
              </a:rPr>
              <a:t>gimbal</a:t>
            </a:r>
            <a:r>
              <a:rPr lang="ja-JP" altLang="en-US" sz="2400" dirty="0">
                <a:solidFill>
                  <a:srgbClr val="00B050"/>
                </a:solidFill>
                <a:latin typeface="GRMOZQ+HelveticaNeue"/>
              </a:rPr>
              <a:t>（ジンバル）</a:t>
            </a:r>
            <a:r>
              <a:rPr lang="en-US" altLang="ja-JP" sz="2400" dirty="0">
                <a:solidFill>
                  <a:srgbClr val="00B050"/>
                </a:solidFill>
                <a:latin typeface="GRMOZQ+HelveticaNeue"/>
              </a:rPr>
              <a:t> lock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, occurs when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middle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rotation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aligns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axes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of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first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and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last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rotations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GRMOZQ+HelveticaNeue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850" y="8397875"/>
            <a:ext cx="1905000" cy="19050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8788400" y="9072006"/>
            <a:ext cx="6521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6"/>
              </a:rPr>
              <a:t>https://en.wikipedia.org/wiki/</a:t>
            </a:r>
            <a:r>
              <a:rPr lang="ja-JP" altLang="en-US" sz="2400" dirty="0" smtClean="0">
                <a:hlinkClick r:id="rId6"/>
              </a:rPr>
              <a:t>Gimbal_lock</a:t>
            </a:r>
            <a:endParaRPr lang="en-US" altLang="ja-JP" sz="2400" dirty="0" smtClean="0"/>
          </a:p>
          <a:p>
            <a:r>
              <a:rPr lang="ja-JP" altLang="en-US" sz="2400" dirty="0"/>
              <a:t>右</a:t>
            </a:r>
            <a:r>
              <a:rPr lang="ja-JP" altLang="en-US" sz="2400" dirty="0" smtClean="0"/>
              <a:t>の</a:t>
            </a:r>
            <a:r>
              <a:rPr lang="ja-JP" altLang="en-US" sz="2400" dirty="0"/>
              <a:t>図</a:t>
            </a:r>
            <a:r>
              <a:rPr lang="ja-JP" altLang="en-US" sz="2400" dirty="0" smtClean="0"/>
              <a:t>で、真ん中の緑回転のせいで、マゼンタと青回転の軸が同じになる。１つ自由度が失った。</a:t>
            </a:r>
            <a:endParaRPr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22650" y="930275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オイラー角の特異性について（僕の理解で、特異性という言葉は、答えが唯一に</a:t>
            </a:r>
            <a:r>
              <a:rPr lang="ja-JP" altLang="en-US" sz="2400" dirty="0"/>
              <a:t>特定</a:t>
            </a:r>
            <a:r>
              <a:rPr lang="ja-JP" altLang="en-US" sz="2400" dirty="0" smtClean="0"/>
              <a:t>できない場合で使う。</a:t>
            </a:r>
            <a:r>
              <a:rPr kumimoji="1" lang="ja-JP" altLang="en-US" sz="2400" dirty="0" smtClean="0"/>
              <a:t>）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61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1508188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470" dirty="0">
                <a:solidFill>
                  <a:srgbClr val="002A5C"/>
                </a:solidFill>
                <a:latin typeface="Tahoma"/>
                <a:cs typeface="Tahoma"/>
              </a:rPr>
              <a:t>Which </a:t>
            </a:r>
            <a:r>
              <a:rPr sz="5900" spc="-475" dirty="0">
                <a:solidFill>
                  <a:srgbClr val="002A5C"/>
                </a:solidFill>
                <a:latin typeface="Tahoma"/>
                <a:cs typeface="Tahoma"/>
              </a:rPr>
              <a:t>Rotation Representation </a:t>
            </a:r>
            <a:r>
              <a:rPr sz="5900" spc="-380" dirty="0">
                <a:solidFill>
                  <a:srgbClr val="002A5C"/>
                </a:solidFill>
                <a:latin typeface="Tahoma"/>
                <a:cs typeface="Tahoma"/>
              </a:rPr>
              <a:t>Should</a:t>
            </a:r>
            <a:r>
              <a:rPr sz="5900" spc="484" dirty="0">
                <a:solidFill>
                  <a:srgbClr val="002A5C"/>
                </a:solidFill>
                <a:latin typeface="Tahoma"/>
                <a:cs typeface="Tahoma"/>
              </a:rPr>
              <a:t> </a:t>
            </a:r>
            <a:r>
              <a:rPr sz="5900" spc="-880" dirty="0">
                <a:solidFill>
                  <a:srgbClr val="002A5C"/>
                </a:solidFill>
                <a:latin typeface="Tahoma"/>
                <a:cs typeface="Tahoma"/>
              </a:rPr>
              <a:t>I </a:t>
            </a:r>
            <a:r>
              <a:rPr sz="5900" spc="-430" dirty="0">
                <a:solidFill>
                  <a:srgbClr val="002A5C"/>
                </a:solidFill>
                <a:latin typeface="Tahoma"/>
                <a:cs typeface="Tahoma"/>
              </a:rPr>
              <a:t>Use?</a:t>
            </a:r>
            <a:endParaRPr sz="59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59917" y="2695772"/>
            <a:ext cx="285242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b="1" spc="-265" dirty="0">
                <a:solidFill>
                  <a:srgbClr val="002A5C"/>
                </a:solidFill>
                <a:latin typeface="Tahoma"/>
                <a:cs typeface="Tahoma"/>
              </a:rPr>
              <a:t>Rotation</a:t>
            </a:r>
            <a:r>
              <a:rPr sz="3300" b="1" spc="-20" dirty="0">
                <a:solidFill>
                  <a:srgbClr val="002A5C"/>
                </a:solidFill>
                <a:latin typeface="Tahoma"/>
                <a:cs typeface="Tahoma"/>
              </a:rPr>
              <a:t> </a:t>
            </a:r>
            <a:r>
              <a:rPr sz="3300" b="1" spc="-280" dirty="0">
                <a:solidFill>
                  <a:srgbClr val="002A5C"/>
                </a:solidFill>
                <a:latin typeface="Tahoma"/>
                <a:cs typeface="Tahoma"/>
              </a:rPr>
              <a:t>Matrix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8964" y="2695772"/>
            <a:ext cx="292354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b="1" spc="-160" dirty="0">
                <a:solidFill>
                  <a:srgbClr val="002A5C"/>
                </a:solidFill>
                <a:latin typeface="Tahoma"/>
                <a:cs typeface="Tahoma"/>
              </a:rPr>
              <a:t>Unit</a:t>
            </a:r>
            <a:r>
              <a:rPr sz="3300" b="1" spc="-10" dirty="0">
                <a:solidFill>
                  <a:srgbClr val="002A5C"/>
                </a:solidFill>
                <a:latin typeface="Tahoma"/>
                <a:cs typeface="Tahoma"/>
              </a:rPr>
              <a:t> </a:t>
            </a:r>
            <a:r>
              <a:rPr sz="3300" b="1" spc="-270" dirty="0">
                <a:solidFill>
                  <a:srgbClr val="002A5C"/>
                </a:solidFill>
                <a:latin typeface="Tahoma"/>
                <a:cs typeface="Tahoma"/>
              </a:rPr>
              <a:t>quaternion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86377" y="2695772"/>
            <a:ext cx="228981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b="1" spc="-195" dirty="0">
                <a:solidFill>
                  <a:srgbClr val="002A5C"/>
                </a:solidFill>
                <a:latin typeface="Tahoma"/>
                <a:cs typeface="Tahoma"/>
              </a:rPr>
              <a:t>Euler</a:t>
            </a:r>
            <a:r>
              <a:rPr sz="3300" b="1" spc="-20" dirty="0">
                <a:solidFill>
                  <a:srgbClr val="002A5C"/>
                </a:solidFill>
                <a:latin typeface="Tahoma"/>
                <a:cs typeface="Tahoma"/>
              </a:rPr>
              <a:t> </a:t>
            </a:r>
            <a:r>
              <a:rPr sz="3300" b="1" spc="-265" dirty="0">
                <a:solidFill>
                  <a:srgbClr val="002A5C"/>
                </a:solidFill>
                <a:latin typeface="Tahoma"/>
                <a:cs typeface="Tahoma"/>
              </a:rPr>
              <a:t>angles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6408" y="3924353"/>
            <a:ext cx="19799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30" dirty="0">
                <a:solidFill>
                  <a:srgbClr val="25355A"/>
                </a:solidFill>
                <a:latin typeface="Trebuchet MS"/>
                <a:cs typeface="Trebuchet MS"/>
              </a:rPr>
              <a:t>Expression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4054" y="5149446"/>
            <a:ext cx="207263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90" dirty="0">
                <a:solidFill>
                  <a:srgbClr val="25355A"/>
                </a:solidFill>
                <a:latin typeface="Trebuchet MS"/>
                <a:cs typeface="Trebuchet MS"/>
              </a:rPr>
              <a:t>Parameters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7836" y="5149446"/>
            <a:ext cx="2813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75" dirty="0">
                <a:latin typeface="Arial"/>
                <a:cs typeface="Arial"/>
              </a:rPr>
              <a:t>9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38296" y="5149446"/>
            <a:ext cx="2813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75" dirty="0">
                <a:latin typeface="Arial"/>
                <a:cs typeface="Arial"/>
              </a:rPr>
              <a:t>4</a:t>
            </a:r>
            <a:endParaRPr sz="3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91583" y="5149446"/>
            <a:ext cx="2813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75" dirty="0"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4054" y="6374540"/>
            <a:ext cx="20732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75" dirty="0">
                <a:solidFill>
                  <a:srgbClr val="25355A"/>
                </a:solidFill>
                <a:latin typeface="Trebuchet MS"/>
                <a:cs typeface="Trebuchet MS"/>
              </a:rPr>
              <a:t>Constraints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641334" y="6374540"/>
            <a:ext cx="11893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95" dirty="0">
                <a:latin typeface="Trebuchet MS"/>
                <a:cs typeface="Trebuchet MS"/>
              </a:rPr>
              <a:t>None*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4636" y="7599633"/>
            <a:ext cx="24923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30" dirty="0">
                <a:solidFill>
                  <a:srgbClr val="25355A"/>
                </a:solidFill>
                <a:latin typeface="Trebuchet MS"/>
                <a:cs typeface="Trebuchet MS"/>
              </a:rPr>
              <a:t>Singularities?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11714" y="7599633"/>
            <a:ext cx="537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95" dirty="0">
                <a:latin typeface="Arial"/>
                <a:cs typeface="Arial"/>
              </a:rPr>
              <a:t>No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12646" y="7599633"/>
            <a:ext cx="537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95" dirty="0">
                <a:latin typeface="Arial"/>
                <a:cs typeface="Arial"/>
              </a:rPr>
              <a:t>No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50753" y="7599633"/>
            <a:ext cx="7702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235" dirty="0">
                <a:latin typeface="Trebuchet MS"/>
                <a:cs typeface="Trebuchet MS"/>
              </a:rPr>
              <a:t>Y</a:t>
            </a:r>
            <a:r>
              <a:rPr sz="3300" i="1" spc="-40" dirty="0">
                <a:latin typeface="Trebuchet MS"/>
                <a:cs typeface="Trebuchet MS"/>
              </a:rPr>
              <a:t>es!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53466" y="3645230"/>
            <a:ext cx="0" cy="4906010"/>
          </a:xfrm>
          <a:custGeom>
            <a:avLst/>
            <a:gdLst/>
            <a:ahLst/>
            <a:cxnLst/>
            <a:rect l="l" t="t" r="r" b="b"/>
            <a:pathLst>
              <a:path h="4906009">
                <a:moveTo>
                  <a:pt x="0" y="0"/>
                </a:moveTo>
                <a:lnTo>
                  <a:pt x="0" y="4905822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03248" y="3645230"/>
            <a:ext cx="0" cy="4906010"/>
          </a:xfrm>
          <a:custGeom>
            <a:avLst/>
            <a:gdLst/>
            <a:ahLst/>
            <a:cxnLst/>
            <a:rect l="l" t="t" r="r" b="b"/>
            <a:pathLst>
              <a:path h="4906009">
                <a:moveTo>
                  <a:pt x="0" y="0"/>
                </a:moveTo>
                <a:lnTo>
                  <a:pt x="0" y="4905822"/>
                </a:lnTo>
              </a:path>
            </a:pathLst>
          </a:custGeom>
          <a:ln w="1047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17482" y="3645230"/>
            <a:ext cx="0" cy="4906010"/>
          </a:xfrm>
          <a:custGeom>
            <a:avLst/>
            <a:gdLst/>
            <a:ahLst/>
            <a:cxnLst/>
            <a:rect l="l" t="t" r="r" b="b"/>
            <a:pathLst>
              <a:path h="4906009">
                <a:moveTo>
                  <a:pt x="0" y="0"/>
                </a:moveTo>
                <a:lnTo>
                  <a:pt x="0" y="4905822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407563" y="3988884"/>
            <a:ext cx="3282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latin typeface="Times New Roman"/>
                <a:cs typeface="Times New Roman"/>
              </a:rPr>
              <a:t>C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99729" y="4016737"/>
            <a:ext cx="5346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latin typeface="Times New Roman"/>
                <a:cs typeface="Times New Roman"/>
              </a:rPr>
              <a:t>q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spc="-260" dirty="0">
                <a:latin typeface="Lucida Sans Unicode"/>
                <a:cs typeface="Lucida Sans Unicode"/>
              </a:rPr>
              <a:t>=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913243" y="4968716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4">
                <a:moveTo>
                  <a:pt x="0" y="0"/>
                </a:moveTo>
                <a:lnTo>
                  <a:pt x="122299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29996" y="3599656"/>
            <a:ext cx="0" cy="1360170"/>
          </a:xfrm>
          <a:custGeom>
            <a:avLst/>
            <a:gdLst/>
            <a:ahLst/>
            <a:cxnLst/>
            <a:rect l="l" t="t" r="r" b="b"/>
            <a:pathLst>
              <a:path h="1360170">
                <a:moveTo>
                  <a:pt x="0" y="0"/>
                </a:moveTo>
                <a:lnTo>
                  <a:pt x="0" y="1360170"/>
                </a:lnTo>
              </a:path>
            </a:pathLst>
          </a:custGeom>
          <a:ln w="335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13243" y="3591401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4">
                <a:moveTo>
                  <a:pt x="0" y="0"/>
                </a:moveTo>
                <a:lnTo>
                  <a:pt x="122299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102194" y="3693339"/>
            <a:ext cx="77851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600" spc="-250" dirty="0">
                <a:latin typeface="Lucida Sans Unicode"/>
                <a:cs typeface="Lucida Sans Unicode"/>
              </a:rPr>
              <a:t>cos</a:t>
            </a:r>
            <a:r>
              <a:rPr sz="2600" spc="-55" dirty="0">
                <a:latin typeface="Lucida Sans Unicode"/>
                <a:cs typeface="Lucida Sans Unicode"/>
              </a:rPr>
              <a:t> </a:t>
            </a:r>
            <a:r>
              <a:rPr sz="2775" i="1" spc="217" baseline="49549" dirty="0">
                <a:latin typeface="Arial"/>
                <a:cs typeface="Arial"/>
              </a:rPr>
              <a:t>ϕ</a:t>
            </a:r>
            <a:endParaRPr sz="2775" baseline="49549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659654" y="3956502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71" y="0"/>
                </a:lnTo>
              </a:path>
            </a:pathLst>
          </a:custGeom>
          <a:ln w="224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695563" y="3945296"/>
            <a:ext cx="14478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235" dirty="0">
                <a:latin typeface="Lucida Sans Unicode"/>
                <a:cs typeface="Lucida Sans Unicode"/>
              </a:rPr>
              <a:t>2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06155" y="4390568"/>
            <a:ext cx="9709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600" b="1" spc="-55" dirty="0">
                <a:latin typeface="Times New Roman"/>
                <a:cs typeface="Times New Roman"/>
              </a:rPr>
              <a:t>u</a:t>
            </a:r>
            <a:r>
              <a:rPr sz="3900" spc="-82" baseline="2136" dirty="0">
                <a:latin typeface="Lucida Sans Unicode"/>
                <a:cs typeface="Lucida Sans Unicode"/>
              </a:rPr>
              <a:t>̂ </a:t>
            </a:r>
            <a:r>
              <a:rPr sz="2600" spc="-204" dirty="0">
                <a:latin typeface="Lucida Sans Unicode"/>
                <a:cs typeface="Lucida Sans Unicode"/>
              </a:rPr>
              <a:t>sin</a:t>
            </a:r>
            <a:r>
              <a:rPr sz="2600" spc="-225" dirty="0">
                <a:latin typeface="Lucida Sans Unicode"/>
                <a:cs typeface="Lucida Sans Unicode"/>
              </a:rPr>
              <a:t> </a:t>
            </a:r>
            <a:r>
              <a:rPr sz="2775" i="1" spc="217" baseline="49549" dirty="0">
                <a:latin typeface="Arial"/>
                <a:cs typeface="Arial"/>
              </a:rPr>
              <a:t>ϕ</a:t>
            </a:r>
            <a:endParaRPr sz="2775" baseline="49549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755693" y="465373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71" y="0"/>
                </a:lnTo>
              </a:path>
            </a:pathLst>
          </a:custGeom>
          <a:ln w="224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791602" y="4642527"/>
            <a:ext cx="14478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235" dirty="0">
                <a:latin typeface="Lucida Sans Unicode"/>
                <a:cs typeface="Lucida Sans Unicode"/>
              </a:rPr>
              <a:t>2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97665" y="4968716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4">
                <a:moveTo>
                  <a:pt x="0" y="0"/>
                </a:moveTo>
                <a:lnTo>
                  <a:pt x="122299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03211" y="3599656"/>
            <a:ext cx="0" cy="1360170"/>
          </a:xfrm>
          <a:custGeom>
            <a:avLst/>
            <a:gdLst/>
            <a:ahLst/>
            <a:cxnLst/>
            <a:rect l="l" t="t" r="r" b="b"/>
            <a:pathLst>
              <a:path h="1360170">
                <a:moveTo>
                  <a:pt x="0" y="0"/>
                </a:moveTo>
                <a:lnTo>
                  <a:pt x="0" y="1360170"/>
                </a:lnTo>
              </a:path>
            </a:pathLst>
          </a:custGeom>
          <a:ln w="335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997665" y="3591401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4">
                <a:moveTo>
                  <a:pt x="0" y="0"/>
                </a:moveTo>
                <a:lnTo>
                  <a:pt x="122299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431741" y="3978831"/>
            <a:ext cx="16573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950" spc="-75" dirty="0">
                <a:latin typeface="Lucida Sans Unicode"/>
                <a:cs typeface="Lucida Sans Unicode"/>
              </a:rPr>
              <a:t>{</a:t>
            </a:r>
            <a:r>
              <a:rPr sz="2950" i="1" spc="-75" dirty="0">
                <a:latin typeface="Arial"/>
                <a:cs typeface="Arial"/>
              </a:rPr>
              <a:t>θ</a:t>
            </a:r>
            <a:r>
              <a:rPr sz="3150" spc="-112" baseline="-19841" dirty="0">
                <a:latin typeface="Lucida Sans Unicode"/>
                <a:cs typeface="Lucida Sans Unicode"/>
              </a:rPr>
              <a:t>3</a:t>
            </a:r>
            <a:r>
              <a:rPr sz="2950" spc="-75" dirty="0">
                <a:latin typeface="Lucida Sans Unicode"/>
                <a:cs typeface="Lucida Sans Unicode"/>
              </a:rPr>
              <a:t>,</a:t>
            </a:r>
            <a:r>
              <a:rPr sz="2950" spc="-690" dirty="0">
                <a:latin typeface="Lucida Sans Unicode"/>
                <a:cs typeface="Lucida Sans Unicode"/>
              </a:rPr>
              <a:t> </a:t>
            </a:r>
            <a:r>
              <a:rPr sz="2950" i="1" spc="-250" dirty="0">
                <a:latin typeface="Arial"/>
                <a:cs typeface="Arial"/>
              </a:rPr>
              <a:t>θ</a:t>
            </a:r>
            <a:r>
              <a:rPr sz="3150" spc="-375" baseline="-19841" dirty="0">
                <a:latin typeface="Lucida Sans Unicode"/>
                <a:cs typeface="Lucida Sans Unicode"/>
              </a:rPr>
              <a:t>2</a:t>
            </a:r>
            <a:r>
              <a:rPr sz="2950" spc="-250" dirty="0">
                <a:latin typeface="Lucida Sans Unicode"/>
                <a:cs typeface="Lucida Sans Unicode"/>
              </a:rPr>
              <a:t>, </a:t>
            </a:r>
            <a:r>
              <a:rPr sz="2950" i="1" spc="-30" dirty="0">
                <a:latin typeface="Arial"/>
                <a:cs typeface="Arial"/>
              </a:rPr>
              <a:t>θ</a:t>
            </a:r>
            <a:r>
              <a:rPr sz="3150" spc="-44" baseline="-19841" dirty="0">
                <a:latin typeface="Lucida Sans Unicode"/>
                <a:cs typeface="Lucida Sans Unicode"/>
              </a:rPr>
              <a:t>1</a:t>
            </a:r>
            <a:r>
              <a:rPr sz="2950" spc="-30" dirty="0">
                <a:latin typeface="Lucida Sans Unicode"/>
                <a:cs typeface="Lucida Sans Unicode"/>
              </a:rPr>
              <a:t>}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87797" y="6404153"/>
            <a:ext cx="15894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937894" algn="l"/>
              </a:tabLst>
            </a:pPr>
            <a:r>
              <a:rPr sz="3300" b="1" spc="-50" dirty="0">
                <a:latin typeface="Times New Roman"/>
                <a:cs typeface="Times New Roman"/>
              </a:rPr>
              <a:t>CC</a:t>
            </a:r>
            <a:r>
              <a:rPr sz="3525" i="1" spc="-75" baseline="28368" dirty="0">
                <a:latin typeface="Palatino Linotype"/>
                <a:cs typeface="Palatino Linotype"/>
              </a:rPr>
              <a:t>T	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-204" dirty="0">
                <a:latin typeface="Lucida Sans Unicode"/>
                <a:cs typeface="Lucida Sans Unicode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1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749121" y="6367059"/>
            <a:ext cx="13487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35" dirty="0">
                <a:latin typeface="Arial Black"/>
                <a:cs typeface="Arial Black"/>
              </a:rPr>
              <a:t>|</a:t>
            </a:r>
            <a:r>
              <a:rPr sz="3300" spc="-750" dirty="0">
                <a:latin typeface="Arial Black"/>
                <a:cs typeface="Arial Black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q</a:t>
            </a:r>
            <a:r>
              <a:rPr sz="3300" b="1" spc="-470" dirty="0">
                <a:latin typeface="Times New Roman"/>
                <a:cs typeface="Times New Roman"/>
              </a:rPr>
              <a:t> </a:t>
            </a:r>
            <a:r>
              <a:rPr sz="3300" spc="135" dirty="0">
                <a:latin typeface="Arial Black"/>
                <a:cs typeface="Arial Black"/>
              </a:rPr>
              <a:t>|</a:t>
            </a:r>
            <a:r>
              <a:rPr sz="3300" spc="-215" dirty="0">
                <a:latin typeface="Arial Black"/>
                <a:cs typeface="Arial Black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-160" dirty="0">
                <a:latin typeface="Lucida Sans Unicode"/>
                <a:cs typeface="Lucida Sans Unicode"/>
              </a:rPr>
              <a:t> </a:t>
            </a:r>
            <a:r>
              <a:rPr sz="3300" spc="-440" dirty="0">
                <a:latin typeface="Lucida Sans Unicode"/>
                <a:cs typeface="Lucida Sans Unicode"/>
              </a:rPr>
              <a:t>1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3117850" y="8710140"/>
            <a:ext cx="100520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To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use a unit quaternion to actually rotate a vector, also require some additional algebra beyond simple matrix multiplication. 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FF0000"/>
                </a:solidFill>
                <a:latin typeface="GRMOZQ+HelveticaNeue"/>
              </a:rPr>
              <a:t>Euler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angles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are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intuitive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to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visualize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. </a:t>
            </a:r>
            <a:endParaRPr lang="ja-JP" altLang="en-US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555049" y="6768636"/>
            <a:ext cx="2029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回転行列の行列式も必ず１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8169909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440" dirty="0">
                <a:solidFill>
                  <a:srgbClr val="002A5C"/>
                </a:solidFill>
                <a:latin typeface="Tahoma"/>
                <a:cs typeface="Tahoma"/>
              </a:rPr>
              <a:t>Reference </a:t>
            </a:r>
            <a:r>
              <a:rPr sz="5900" spc="-484" dirty="0">
                <a:solidFill>
                  <a:srgbClr val="002A5C"/>
                </a:solidFill>
                <a:latin typeface="Tahoma"/>
                <a:cs typeface="Tahoma"/>
              </a:rPr>
              <a:t>Frames </a:t>
            </a:r>
            <a:r>
              <a:rPr sz="5900" b="0" spc="-215" dirty="0">
                <a:solidFill>
                  <a:srgbClr val="002A5C"/>
                </a:solidFill>
                <a:latin typeface="Arial"/>
                <a:cs typeface="Arial"/>
              </a:rPr>
              <a:t>|</a:t>
            </a:r>
            <a:r>
              <a:rPr sz="5900" b="0" spc="-4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5900" b="0" spc="-229" dirty="0">
                <a:solidFill>
                  <a:srgbClr val="002A5C"/>
                </a:solidFill>
                <a:latin typeface="Arial"/>
                <a:cs typeface="Arial"/>
              </a:rPr>
              <a:t>ECIF</a:t>
            </a:r>
            <a:endParaRPr sz="5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2059" y="8318637"/>
            <a:ext cx="530415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Earth-Centred </a:t>
            </a:r>
            <a:r>
              <a:rPr sz="3300" spc="55" dirty="0">
                <a:solidFill>
                  <a:srgbClr val="002A5C"/>
                </a:solidFill>
                <a:latin typeface="Arial"/>
                <a:cs typeface="Arial"/>
              </a:rPr>
              <a:t>Inertial</a:t>
            </a:r>
            <a:r>
              <a:rPr sz="3300" spc="21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00" dirty="0">
                <a:solidFill>
                  <a:srgbClr val="002A5C"/>
                </a:solidFill>
                <a:latin typeface="Arial"/>
                <a:cs typeface="Arial"/>
              </a:rPr>
              <a:t>Frame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2780" y="1953812"/>
            <a:ext cx="7550091" cy="61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873084" y="5986083"/>
          <a:ext cx="6148705" cy="1799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929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x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10795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950" i="1" spc="-40" dirty="0">
                          <a:latin typeface="Calibri"/>
                          <a:cs typeface="Calibri"/>
                        </a:rPr>
                        <a:t>fi</a:t>
                      </a:r>
                      <a:r>
                        <a:rPr sz="2950" i="1" spc="-40" dirty="0">
                          <a:latin typeface="Trebuchet MS"/>
                          <a:cs typeface="Trebuchet MS"/>
                        </a:rPr>
                        <a:t>xed </a:t>
                      </a:r>
                      <a:r>
                        <a:rPr sz="2950" i="1" spc="-265" dirty="0">
                          <a:latin typeface="Trebuchet MS"/>
                          <a:cs typeface="Trebuchet MS"/>
                        </a:rPr>
                        <a:t>w.r.t.</a:t>
                      </a:r>
                      <a:r>
                        <a:rPr sz="2950" i="1" spc="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950" i="1" spc="-65" dirty="0">
                          <a:latin typeface="Trebuchet MS"/>
                          <a:cs typeface="Trebuchet MS"/>
                        </a:rPr>
                        <a:t>stars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3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y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762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950" i="1" spc="-40" dirty="0">
                          <a:latin typeface="Calibri"/>
                          <a:cs typeface="Calibri"/>
                        </a:rPr>
                        <a:t>fi</a:t>
                      </a:r>
                      <a:r>
                        <a:rPr sz="2950" i="1" spc="-40" dirty="0">
                          <a:latin typeface="Trebuchet MS"/>
                          <a:cs typeface="Trebuchet MS"/>
                        </a:rPr>
                        <a:t>xed </a:t>
                      </a:r>
                      <a:r>
                        <a:rPr sz="2950" i="1" spc="-265" dirty="0">
                          <a:latin typeface="Trebuchet MS"/>
                          <a:cs typeface="Trebuchet MS"/>
                        </a:rPr>
                        <a:t>w.r.t.</a:t>
                      </a:r>
                      <a:r>
                        <a:rPr sz="2950" i="1" spc="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950" i="1" spc="-65" dirty="0">
                          <a:latin typeface="Trebuchet MS"/>
                          <a:cs typeface="Trebuchet MS"/>
                        </a:rPr>
                        <a:t>stars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762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93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z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295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5" dirty="0">
                          <a:latin typeface="Arial"/>
                          <a:cs typeface="Arial"/>
                        </a:rPr>
                        <a:t>north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2355508" y="5030244"/>
            <a:ext cx="462280" cy="196850"/>
          </a:xfrm>
          <a:custGeom>
            <a:avLst/>
            <a:gdLst/>
            <a:ahLst/>
            <a:cxnLst/>
            <a:rect l="l" t="t" r="r" b="b"/>
            <a:pathLst>
              <a:path w="462279" h="196850">
                <a:moveTo>
                  <a:pt x="342774" y="0"/>
                </a:moveTo>
                <a:lnTo>
                  <a:pt x="332722" y="9549"/>
                </a:lnTo>
                <a:lnTo>
                  <a:pt x="341777" y="22106"/>
                </a:lnTo>
                <a:lnTo>
                  <a:pt x="352010" y="34616"/>
                </a:lnTo>
                <a:lnTo>
                  <a:pt x="362902" y="46655"/>
                </a:lnTo>
                <a:lnTo>
                  <a:pt x="378962" y="62825"/>
                </a:lnTo>
                <a:lnTo>
                  <a:pt x="380972" y="65840"/>
                </a:lnTo>
                <a:lnTo>
                  <a:pt x="380972" y="75390"/>
                </a:lnTo>
                <a:lnTo>
                  <a:pt x="372931" y="81421"/>
                </a:lnTo>
                <a:lnTo>
                  <a:pt x="0" y="81421"/>
                </a:lnTo>
                <a:lnTo>
                  <a:pt x="0" y="114593"/>
                </a:lnTo>
                <a:lnTo>
                  <a:pt x="376449" y="114593"/>
                </a:lnTo>
                <a:lnTo>
                  <a:pt x="380470" y="119619"/>
                </a:lnTo>
                <a:lnTo>
                  <a:pt x="380470" y="128666"/>
                </a:lnTo>
                <a:lnTo>
                  <a:pt x="377957" y="134194"/>
                </a:lnTo>
                <a:lnTo>
                  <a:pt x="373433" y="138718"/>
                </a:lnTo>
                <a:lnTo>
                  <a:pt x="362258" y="150498"/>
                </a:lnTo>
                <a:lnTo>
                  <a:pt x="351507" y="162466"/>
                </a:lnTo>
                <a:lnTo>
                  <a:pt x="341416" y="174622"/>
                </a:lnTo>
                <a:lnTo>
                  <a:pt x="332220" y="186968"/>
                </a:lnTo>
                <a:lnTo>
                  <a:pt x="342272" y="196517"/>
                </a:lnTo>
                <a:lnTo>
                  <a:pt x="368172" y="168301"/>
                </a:lnTo>
                <a:lnTo>
                  <a:pt x="396427" y="141922"/>
                </a:lnTo>
                <a:lnTo>
                  <a:pt x="427510" y="118841"/>
                </a:lnTo>
                <a:lnTo>
                  <a:pt x="461891" y="100520"/>
                </a:lnTo>
                <a:lnTo>
                  <a:pt x="461891" y="95494"/>
                </a:lnTo>
                <a:lnTo>
                  <a:pt x="427518" y="77392"/>
                </a:lnTo>
                <a:lnTo>
                  <a:pt x="396490" y="54343"/>
                </a:lnTo>
                <a:lnTo>
                  <a:pt x="368384" y="27996"/>
                </a:lnTo>
                <a:lnTo>
                  <a:pt x="34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02175" y="2800480"/>
            <a:ext cx="5713730" cy="264623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25"/>
              </a:spcBef>
            </a:pPr>
            <a:r>
              <a:rPr sz="3300" spc="-125" dirty="0">
                <a:solidFill>
                  <a:srgbClr val="002A5C"/>
                </a:solidFill>
                <a:latin typeface="Arial"/>
                <a:cs typeface="Arial"/>
              </a:rPr>
              <a:t>ECIF </a:t>
            </a:r>
            <a:r>
              <a:rPr sz="3300" spc="-30" dirty="0">
                <a:solidFill>
                  <a:srgbClr val="FF0000"/>
                </a:solidFill>
                <a:latin typeface="Arial"/>
                <a:cs typeface="Arial"/>
              </a:rPr>
              <a:t>coordinate</a:t>
            </a:r>
            <a:r>
              <a:rPr sz="3300" spc="-3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25" dirty="0">
                <a:solidFill>
                  <a:srgbClr val="FF0000"/>
                </a:solidFill>
                <a:latin typeface="Arial"/>
                <a:cs typeface="Arial"/>
              </a:rPr>
              <a:t>frame</a:t>
            </a:r>
            <a:r>
              <a:rPr sz="3300" spc="-2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is </a:t>
            </a:r>
            <a:r>
              <a:rPr sz="3300" spc="-15" dirty="0">
                <a:solidFill>
                  <a:srgbClr val="FF0000"/>
                </a:solidFill>
                <a:latin typeface="Century Gothic"/>
                <a:cs typeface="Century Gothic"/>
              </a:rPr>
              <a:t>fi</a:t>
            </a:r>
            <a:r>
              <a:rPr sz="3300" spc="-15" dirty="0">
                <a:solidFill>
                  <a:srgbClr val="FF0000"/>
                </a:solidFill>
                <a:latin typeface="Arial"/>
                <a:cs typeface="Arial"/>
              </a:rPr>
              <a:t>xed</a:t>
            </a:r>
            <a:r>
              <a:rPr sz="3300" spc="-15" dirty="0">
                <a:solidFill>
                  <a:srgbClr val="002A5C"/>
                </a:solidFill>
                <a:latin typeface="Arial"/>
                <a:cs typeface="Arial"/>
              </a:rPr>
              <a:t>,  </a:t>
            </a:r>
            <a:r>
              <a:rPr sz="3300" spc="-30" dirty="0">
                <a:solidFill>
                  <a:srgbClr val="002A5C"/>
                </a:solidFill>
                <a:latin typeface="Arial"/>
                <a:cs typeface="Arial"/>
              </a:rPr>
              <a:t>Earth </a:t>
            </a:r>
            <a:r>
              <a:rPr sz="3300" spc="-45" dirty="0">
                <a:solidFill>
                  <a:srgbClr val="002A5C"/>
                </a:solidFill>
                <a:latin typeface="Arial"/>
                <a:cs typeface="Arial"/>
              </a:rPr>
              <a:t>rotates </a:t>
            </a:r>
            <a:r>
              <a:rPr sz="3300" spc="-30" dirty="0">
                <a:solidFill>
                  <a:srgbClr val="002A5C"/>
                </a:solidFill>
                <a:latin typeface="Arial"/>
                <a:cs typeface="Arial"/>
              </a:rPr>
              <a:t>about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the </a:t>
            </a:r>
            <a:r>
              <a:rPr sz="3300" spc="-175" dirty="0">
                <a:solidFill>
                  <a:srgbClr val="002A5C"/>
                </a:solidFill>
                <a:latin typeface="Arial"/>
                <a:cs typeface="Arial"/>
              </a:rPr>
              <a:t>z</a:t>
            </a:r>
            <a:r>
              <a:rPr sz="3300" spc="55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axis.</a:t>
            </a:r>
            <a:endParaRPr sz="3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R="753110" algn="ctr">
              <a:lnSpc>
                <a:spcPts val="4355"/>
              </a:lnSpc>
            </a:pPr>
            <a:r>
              <a:rPr sz="3950" spc="365" dirty="0">
                <a:latin typeface="Lucida Sans Unicode"/>
                <a:cs typeface="Lucida Sans Unicode"/>
              </a:rPr>
              <a:t>ℱ</a:t>
            </a:r>
            <a:endParaRPr sz="3950" dirty="0">
              <a:latin typeface="Lucida Sans Unicode"/>
              <a:cs typeface="Lucida Sans Unicode"/>
            </a:endParaRPr>
          </a:p>
          <a:p>
            <a:pPr marL="473709" algn="ctr">
              <a:lnSpc>
                <a:spcPts val="2975"/>
              </a:lnSpc>
            </a:pPr>
            <a:r>
              <a:rPr sz="2800" spc="80" dirty="0">
                <a:latin typeface="Lucida Sans Unicode"/>
                <a:cs typeface="Lucida Sans Unicode"/>
              </a:rPr>
              <a:t>ECIF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6129313" y="5227094"/>
            <a:ext cx="38798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fixed w.r.t. stars, means that although the earth rotates about the z-axis, the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x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and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y axes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do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not move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. </a:t>
            </a:r>
            <a:endParaRPr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65650" y="9617075"/>
            <a:ext cx="220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慣性</a:t>
            </a:r>
            <a:r>
              <a:rPr lang="ja-JP" altLang="en-US" sz="2400" dirty="0" smtClean="0"/>
              <a:t>という</a:t>
            </a:r>
            <a:r>
              <a:rPr lang="ja-JP" altLang="en-US" sz="2400" dirty="0"/>
              <a:t>名前</a:t>
            </a:r>
            <a:r>
              <a:rPr lang="ja-JP" altLang="en-US" sz="2400" dirty="0" smtClean="0"/>
              <a:t>は既に</a:t>
            </a:r>
            <a:r>
              <a:rPr kumimoji="1" lang="ja-JP" altLang="en-US" sz="2400" dirty="0" smtClean="0"/>
              <a:t>変わらない意味を持っていると思う。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4165" y="8360521"/>
            <a:ext cx="610171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Earth-Centred </a:t>
            </a:r>
            <a:r>
              <a:rPr sz="3300" spc="-40" dirty="0">
                <a:solidFill>
                  <a:srgbClr val="002A5C"/>
                </a:solidFill>
                <a:latin typeface="Arial"/>
                <a:cs typeface="Arial"/>
              </a:rPr>
              <a:t>Earth-Fixed</a:t>
            </a:r>
            <a:r>
              <a:rPr sz="3300" spc="22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00" dirty="0">
                <a:solidFill>
                  <a:srgbClr val="002A5C"/>
                </a:solidFill>
                <a:latin typeface="Arial"/>
                <a:cs typeface="Arial"/>
              </a:rPr>
              <a:t>Frame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2780" y="1943341"/>
            <a:ext cx="7550091" cy="61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8379459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440" dirty="0">
                <a:solidFill>
                  <a:srgbClr val="002A5C"/>
                </a:solidFill>
                <a:latin typeface="Tahoma"/>
                <a:cs typeface="Tahoma"/>
              </a:rPr>
              <a:t>Reference </a:t>
            </a:r>
            <a:r>
              <a:rPr sz="5900" spc="-484" dirty="0">
                <a:solidFill>
                  <a:srgbClr val="002A5C"/>
                </a:solidFill>
                <a:latin typeface="Tahoma"/>
                <a:cs typeface="Tahoma"/>
              </a:rPr>
              <a:t>Frames </a:t>
            </a:r>
            <a:r>
              <a:rPr sz="5900" b="0" spc="-215" dirty="0">
                <a:solidFill>
                  <a:srgbClr val="002A5C"/>
                </a:solidFill>
                <a:latin typeface="Arial"/>
                <a:cs typeface="Arial"/>
              </a:rPr>
              <a:t>|</a:t>
            </a:r>
            <a:r>
              <a:rPr sz="5900" b="0" spc="119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5900" b="0" spc="-390" dirty="0">
                <a:solidFill>
                  <a:srgbClr val="002A5C"/>
                </a:solidFill>
                <a:latin typeface="Arial"/>
                <a:cs typeface="Arial"/>
              </a:rPr>
              <a:t>ECEF</a:t>
            </a:r>
            <a:endParaRPr sz="5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899153"/>
              </p:ext>
            </p:extLst>
          </p:nvPr>
        </p:nvGraphicFramePr>
        <p:xfrm>
          <a:off x="9579084" y="5787262"/>
          <a:ext cx="6148705" cy="2559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93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x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10795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prime </a:t>
                      </a:r>
                      <a:r>
                        <a:rPr sz="2950" spc="5" dirty="0" smtClean="0">
                          <a:latin typeface="Arial"/>
                          <a:cs typeface="Arial"/>
                        </a:rPr>
                        <a:t>meridian</a:t>
                      </a:r>
                      <a:r>
                        <a:rPr lang="ja-JP" altLang="en-US" sz="2950" spc="5" dirty="0" smtClean="0">
                          <a:latin typeface="Arial"/>
                          <a:cs typeface="Arial"/>
                        </a:rPr>
                        <a:t>（本初子午線、ほんしょしごせん）</a:t>
                      </a:r>
                      <a:r>
                        <a:rPr sz="295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50" dirty="0">
                          <a:latin typeface="Arial"/>
                          <a:cs typeface="Arial"/>
                        </a:rPr>
                        <a:t>(on</a:t>
                      </a:r>
                      <a:r>
                        <a:rPr sz="2950" spc="2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35" dirty="0" smtClean="0">
                          <a:latin typeface="Arial"/>
                          <a:cs typeface="Arial"/>
                        </a:rPr>
                        <a:t>equator</a:t>
                      </a:r>
                      <a:r>
                        <a:rPr lang="en-US" sz="2950" spc="-35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ja-JP" altLang="en-US" sz="2950" spc="-35" dirty="0" smtClean="0">
                          <a:latin typeface="Arial"/>
                          <a:cs typeface="Arial"/>
                        </a:rPr>
                        <a:t>赤道、せきどう</a:t>
                      </a:r>
                      <a:r>
                        <a:rPr lang="en-US" sz="2950" spc="-35" dirty="0" smtClean="0">
                          <a:latin typeface="Arial"/>
                          <a:cs typeface="Arial"/>
                        </a:rPr>
                        <a:t>)</a:t>
                      </a:r>
                      <a:r>
                        <a:rPr sz="2950" spc="-35" dirty="0" smtClean="0">
                          <a:latin typeface="Arial"/>
                          <a:cs typeface="Arial"/>
                        </a:rPr>
                        <a:t>)</a:t>
                      </a:r>
                      <a:endParaRPr sz="2950" dirty="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29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y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762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950" spc="-100" dirty="0" smtClean="0">
                          <a:latin typeface="Arial"/>
                          <a:cs typeface="Arial"/>
                        </a:rPr>
                        <a:t>RHR</a:t>
                      </a:r>
                      <a:r>
                        <a:rPr lang="ja-JP" altLang="en-US" sz="2950" spc="-100" dirty="0" smtClean="0">
                          <a:latin typeface="Arial"/>
                          <a:cs typeface="Arial"/>
                        </a:rPr>
                        <a:t>（</a:t>
                      </a:r>
                      <a:r>
                        <a:rPr lang="en-US" altLang="ja-JP" sz="2950" spc="-100" dirty="0" smtClean="0">
                          <a:latin typeface="Arial"/>
                          <a:cs typeface="Arial"/>
                        </a:rPr>
                        <a:t>right-hand rule</a:t>
                      </a:r>
                      <a:r>
                        <a:rPr lang="ja-JP" altLang="en-US" sz="2950" spc="-100" dirty="0" smtClean="0">
                          <a:latin typeface="Arial"/>
                          <a:cs typeface="Arial"/>
                        </a:rPr>
                        <a:t>）</a:t>
                      </a:r>
                      <a:endParaRPr sz="2950" dirty="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93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z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295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5" dirty="0">
                          <a:latin typeface="Arial"/>
                          <a:cs typeface="Arial"/>
                        </a:rPr>
                        <a:t>north</a:t>
                      </a:r>
                      <a:endParaRPr sz="295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2011906" y="5030244"/>
            <a:ext cx="462280" cy="196850"/>
          </a:xfrm>
          <a:custGeom>
            <a:avLst/>
            <a:gdLst/>
            <a:ahLst/>
            <a:cxnLst/>
            <a:rect l="l" t="t" r="r" b="b"/>
            <a:pathLst>
              <a:path w="462279" h="196850">
                <a:moveTo>
                  <a:pt x="342774" y="0"/>
                </a:moveTo>
                <a:lnTo>
                  <a:pt x="332722" y="9549"/>
                </a:lnTo>
                <a:lnTo>
                  <a:pt x="341777" y="22106"/>
                </a:lnTo>
                <a:lnTo>
                  <a:pt x="352010" y="34616"/>
                </a:lnTo>
                <a:lnTo>
                  <a:pt x="362902" y="46655"/>
                </a:lnTo>
                <a:lnTo>
                  <a:pt x="378962" y="62825"/>
                </a:lnTo>
                <a:lnTo>
                  <a:pt x="380972" y="65840"/>
                </a:lnTo>
                <a:lnTo>
                  <a:pt x="380972" y="75390"/>
                </a:lnTo>
                <a:lnTo>
                  <a:pt x="372931" y="81421"/>
                </a:lnTo>
                <a:lnTo>
                  <a:pt x="0" y="81421"/>
                </a:lnTo>
                <a:lnTo>
                  <a:pt x="0" y="114593"/>
                </a:lnTo>
                <a:lnTo>
                  <a:pt x="376449" y="114593"/>
                </a:lnTo>
                <a:lnTo>
                  <a:pt x="380470" y="119619"/>
                </a:lnTo>
                <a:lnTo>
                  <a:pt x="380470" y="128666"/>
                </a:lnTo>
                <a:lnTo>
                  <a:pt x="377957" y="134194"/>
                </a:lnTo>
                <a:lnTo>
                  <a:pt x="373433" y="138718"/>
                </a:lnTo>
                <a:lnTo>
                  <a:pt x="362258" y="150498"/>
                </a:lnTo>
                <a:lnTo>
                  <a:pt x="351507" y="162466"/>
                </a:lnTo>
                <a:lnTo>
                  <a:pt x="341416" y="174622"/>
                </a:lnTo>
                <a:lnTo>
                  <a:pt x="332220" y="186968"/>
                </a:lnTo>
                <a:lnTo>
                  <a:pt x="342272" y="196517"/>
                </a:lnTo>
                <a:lnTo>
                  <a:pt x="368172" y="168301"/>
                </a:lnTo>
                <a:lnTo>
                  <a:pt x="396427" y="141922"/>
                </a:lnTo>
                <a:lnTo>
                  <a:pt x="427510" y="118841"/>
                </a:lnTo>
                <a:lnTo>
                  <a:pt x="461891" y="100520"/>
                </a:lnTo>
                <a:lnTo>
                  <a:pt x="461891" y="95494"/>
                </a:lnTo>
                <a:lnTo>
                  <a:pt x="427518" y="77392"/>
                </a:lnTo>
                <a:lnTo>
                  <a:pt x="396490" y="54343"/>
                </a:lnTo>
                <a:lnTo>
                  <a:pt x="368384" y="27996"/>
                </a:lnTo>
                <a:lnTo>
                  <a:pt x="34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44059" y="3009899"/>
            <a:ext cx="5643245" cy="2381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57325" marR="5080" indent="-1445260">
              <a:lnSpc>
                <a:spcPct val="100000"/>
              </a:lnSpc>
              <a:spcBef>
                <a:spcPts val="125"/>
              </a:spcBef>
            </a:pPr>
            <a:r>
              <a:rPr sz="3300" spc="-215" dirty="0">
                <a:solidFill>
                  <a:srgbClr val="002A5C"/>
                </a:solidFill>
                <a:latin typeface="Arial"/>
                <a:cs typeface="Arial"/>
              </a:rPr>
              <a:t>ECEF </a:t>
            </a:r>
            <a:r>
              <a:rPr sz="3300" spc="-30" dirty="0">
                <a:solidFill>
                  <a:srgbClr val="002A5C"/>
                </a:solidFill>
                <a:latin typeface="Arial"/>
                <a:cs typeface="Arial"/>
              </a:rPr>
              <a:t>coordinate </a:t>
            </a:r>
            <a:r>
              <a:rPr sz="3300" spc="-25" dirty="0">
                <a:solidFill>
                  <a:srgbClr val="002A5C"/>
                </a:solidFill>
                <a:latin typeface="Arial"/>
                <a:cs typeface="Arial"/>
              </a:rPr>
              <a:t>frame </a:t>
            </a:r>
            <a:r>
              <a:rPr sz="3300" spc="-45" dirty="0">
                <a:solidFill>
                  <a:srgbClr val="002A5C"/>
                </a:solidFill>
                <a:latin typeface="Arial"/>
                <a:cs typeface="Arial"/>
              </a:rPr>
              <a:t>rotates  </a:t>
            </a:r>
            <a:r>
              <a:rPr sz="3300" spc="55" dirty="0">
                <a:solidFill>
                  <a:srgbClr val="002A5C"/>
                </a:solidFill>
                <a:latin typeface="Arial"/>
                <a:cs typeface="Arial"/>
              </a:rPr>
              <a:t>with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the</a:t>
            </a:r>
            <a:r>
              <a:rPr sz="3300" spc="12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0" dirty="0">
                <a:solidFill>
                  <a:srgbClr val="002A5C"/>
                </a:solidFill>
                <a:latin typeface="Arial"/>
                <a:cs typeface="Arial"/>
              </a:rPr>
              <a:t>Earth.</a:t>
            </a:r>
            <a:endParaRPr sz="3300">
              <a:latin typeface="Arial"/>
              <a:cs typeface="Arial"/>
            </a:endParaRPr>
          </a:p>
          <a:p>
            <a:pPr marR="1453515" algn="ctr">
              <a:lnSpc>
                <a:spcPts val="4355"/>
              </a:lnSpc>
              <a:spcBef>
                <a:spcPts val="3270"/>
              </a:spcBef>
            </a:pPr>
            <a:r>
              <a:rPr sz="3950" spc="365" dirty="0">
                <a:latin typeface="Lucida Sans Unicode"/>
                <a:cs typeface="Lucida Sans Unicode"/>
              </a:rPr>
              <a:t>ℱ</a:t>
            </a:r>
            <a:endParaRPr sz="3950">
              <a:latin typeface="Lucida Sans Unicode"/>
              <a:cs typeface="Lucida Sans Unicode"/>
            </a:endParaRPr>
          </a:p>
          <a:p>
            <a:pPr marR="119380" algn="ctr">
              <a:lnSpc>
                <a:spcPts val="2975"/>
              </a:lnSpc>
            </a:pPr>
            <a:r>
              <a:rPr sz="2800" spc="95" dirty="0">
                <a:latin typeface="Lucida Sans Unicode"/>
                <a:cs typeface="Lucida Sans Unicode"/>
              </a:rPr>
              <a:t>ECEF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29974" y="2366890"/>
            <a:ext cx="421640" cy="360680"/>
          </a:xfrm>
          <a:custGeom>
            <a:avLst/>
            <a:gdLst/>
            <a:ahLst/>
            <a:cxnLst/>
            <a:rect l="l" t="t" r="r" b="b"/>
            <a:pathLst>
              <a:path w="421639" h="360680">
                <a:moveTo>
                  <a:pt x="421037" y="359528"/>
                </a:moveTo>
                <a:lnTo>
                  <a:pt x="328000" y="358900"/>
                </a:lnTo>
                <a:lnTo>
                  <a:pt x="267326" y="355850"/>
                </a:lnTo>
                <a:lnTo>
                  <a:pt x="212846" y="351040"/>
                </a:lnTo>
                <a:lnTo>
                  <a:pt x="164561" y="344470"/>
                </a:lnTo>
                <a:lnTo>
                  <a:pt x="122469" y="336140"/>
                </a:lnTo>
                <a:lnTo>
                  <a:pt x="56869" y="314200"/>
                </a:lnTo>
                <a:lnTo>
                  <a:pt x="16046" y="285221"/>
                </a:lnTo>
                <a:lnTo>
                  <a:pt x="0" y="249202"/>
                </a:lnTo>
                <a:lnTo>
                  <a:pt x="1268" y="228552"/>
                </a:lnTo>
                <a:lnTo>
                  <a:pt x="22386" y="181974"/>
                </a:lnTo>
                <a:lnTo>
                  <a:pt x="68282" y="128355"/>
                </a:lnTo>
                <a:lnTo>
                  <a:pt x="100521" y="98906"/>
                </a:lnTo>
                <a:lnTo>
                  <a:pt x="138954" y="67697"/>
                </a:lnTo>
                <a:lnTo>
                  <a:pt x="183582" y="34728"/>
                </a:lnTo>
                <a:lnTo>
                  <a:pt x="234403" y="0"/>
                </a:lnTo>
              </a:path>
            </a:pathLst>
          </a:custGeom>
          <a:ln w="52354">
            <a:solidFill>
              <a:srgbClr val="B51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2138" y="2620312"/>
            <a:ext cx="216535" cy="213995"/>
          </a:xfrm>
          <a:custGeom>
            <a:avLst/>
            <a:gdLst/>
            <a:ahLst/>
            <a:cxnLst/>
            <a:rect l="l" t="t" r="r" b="b"/>
            <a:pathLst>
              <a:path w="216535" h="213994">
                <a:moveTo>
                  <a:pt x="0" y="0"/>
                </a:moveTo>
                <a:lnTo>
                  <a:pt x="5410" y="213536"/>
                </a:lnTo>
                <a:lnTo>
                  <a:pt x="216242" y="101358"/>
                </a:lnTo>
                <a:lnTo>
                  <a:pt x="0" y="0"/>
                </a:lnTo>
                <a:close/>
              </a:path>
            </a:pathLst>
          </a:custGeom>
          <a:solidFill>
            <a:srgbClr val="B517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74653"/>
            <a:ext cx="17061197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59682" y="3605064"/>
            <a:ext cx="462280" cy="196850"/>
          </a:xfrm>
          <a:custGeom>
            <a:avLst/>
            <a:gdLst/>
            <a:ahLst/>
            <a:cxnLst/>
            <a:rect l="l" t="t" r="r" b="b"/>
            <a:pathLst>
              <a:path w="462279" h="196850">
                <a:moveTo>
                  <a:pt x="342774" y="0"/>
                </a:moveTo>
                <a:lnTo>
                  <a:pt x="332722" y="9549"/>
                </a:lnTo>
                <a:lnTo>
                  <a:pt x="341777" y="22106"/>
                </a:lnTo>
                <a:lnTo>
                  <a:pt x="352010" y="34616"/>
                </a:lnTo>
                <a:lnTo>
                  <a:pt x="362902" y="46655"/>
                </a:lnTo>
                <a:lnTo>
                  <a:pt x="378962" y="62825"/>
                </a:lnTo>
                <a:lnTo>
                  <a:pt x="380972" y="65840"/>
                </a:lnTo>
                <a:lnTo>
                  <a:pt x="380972" y="75390"/>
                </a:lnTo>
                <a:lnTo>
                  <a:pt x="372931" y="81421"/>
                </a:lnTo>
                <a:lnTo>
                  <a:pt x="0" y="81421"/>
                </a:lnTo>
                <a:lnTo>
                  <a:pt x="0" y="114593"/>
                </a:lnTo>
                <a:lnTo>
                  <a:pt x="376449" y="114593"/>
                </a:lnTo>
                <a:lnTo>
                  <a:pt x="380470" y="119619"/>
                </a:lnTo>
                <a:lnTo>
                  <a:pt x="380470" y="128666"/>
                </a:lnTo>
                <a:lnTo>
                  <a:pt x="377957" y="134194"/>
                </a:lnTo>
                <a:lnTo>
                  <a:pt x="373433" y="138718"/>
                </a:lnTo>
                <a:lnTo>
                  <a:pt x="362258" y="150498"/>
                </a:lnTo>
                <a:lnTo>
                  <a:pt x="351507" y="162466"/>
                </a:lnTo>
                <a:lnTo>
                  <a:pt x="341416" y="174622"/>
                </a:lnTo>
                <a:lnTo>
                  <a:pt x="332220" y="186968"/>
                </a:lnTo>
                <a:lnTo>
                  <a:pt x="342272" y="196517"/>
                </a:lnTo>
                <a:lnTo>
                  <a:pt x="368172" y="168301"/>
                </a:lnTo>
                <a:lnTo>
                  <a:pt x="396427" y="141922"/>
                </a:lnTo>
                <a:lnTo>
                  <a:pt x="427510" y="118841"/>
                </a:lnTo>
                <a:lnTo>
                  <a:pt x="461891" y="100520"/>
                </a:lnTo>
                <a:lnTo>
                  <a:pt x="461891" y="95494"/>
                </a:lnTo>
                <a:lnTo>
                  <a:pt x="427518" y="77392"/>
                </a:lnTo>
                <a:lnTo>
                  <a:pt x="396490" y="54343"/>
                </a:lnTo>
                <a:lnTo>
                  <a:pt x="368384" y="27996"/>
                </a:lnTo>
                <a:lnTo>
                  <a:pt x="34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38940" y="3008087"/>
            <a:ext cx="991235" cy="958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355"/>
              </a:lnSpc>
              <a:spcBef>
                <a:spcPts val="105"/>
              </a:spcBef>
            </a:pPr>
            <a:r>
              <a:rPr sz="3950" spc="365" dirty="0">
                <a:latin typeface="Lucida Sans Unicode"/>
                <a:cs typeface="Lucida Sans Unicode"/>
              </a:rPr>
              <a:t>ℱ</a:t>
            </a:r>
            <a:endParaRPr sz="3950">
              <a:latin typeface="Lucida Sans Unicode"/>
              <a:cs typeface="Lucida Sans Unicode"/>
            </a:endParaRPr>
          </a:p>
          <a:p>
            <a:pPr marL="474345">
              <a:lnSpc>
                <a:spcPts val="2975"/>
              </a:lnSpc>
            </a:pPr>
            <a:r>
              <a:rPr sz="2800" spc="-335" dirty="0">
                <a:latin typeface="Lucida Sans Unicode"/>
                <a:cs typeface="Lucida Sans Unicode"/>
              </a:rPr>
              <a:t>n</a:t>
            </a:r>
            <a:r>
              <a:rPr sz="2800" spc="-390" dirty="0">
                <a:latin typeface="Lucida Sans Unicode"/>
                <a:cs typeface="Lucida Sans Unicode"/>
              </a:rPr>
              <a:t>a</a:t>
            </a:r>
            <a:r>
              <a:rPr sz="2800" spc="-45" dirty="0">
                <a:latin typeface="Lucida Sans Unicode"/>
                <a:cs typeface="Lucida Sans Unicode"/>
              </a:rPr>
              <a:t>v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100545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440" dirty="0">
                <a:solidFill>
                  <a:srgbClr val="002A5C"/>
                </a:solidFill>
                <a:latin typeface="Tahoma"/>
                <a:cs typeface="Tahoma"/>
              </a:rPr>
              <a:t>Reference </a:t>
            </a:r>
            <a:r>
              <a:rPr sz="5900" spc="-484" dirty="0">
                <a:solidFill>
                  <a:srgbClr val="002A5C"/>
                </a:solidFill>
                <a:latin typeface="Tahoma"/>
                <a:cs typeface="Tahoma"/>
              </a:rPr>
              <a:t>Frames </a:t>
            </a:r>
            <a:r>
              <a:rPr sz="5900" b="0" spc="-215" dirty="0">
                <a:solidFill>
                  <a:srgbClr val="002A5C"/>
                </a:solidFill>
                <a:latin typeface="Arial"/>
                <a:cs typeface="Arial"/>
              </a:rPr>
              <a:t>|</a:t>
            </a:r>
            <a:r>
              <a:rPr sz="5900" b="0" spc="-1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5900" b="0" spc="-55" dirty="0">
                <a:solidFill>
                  <a:srgbClr val="002A5C"/>
                </a:solidFill>
                <a:latin typeface="Arial"/>
                <a:cs typeface="Arial"/>
              </a:rPr>
              <a:t>Navigation</a:t>
            </a:r>
            <a:endParaRPr sz="5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23057" y="3310897"/>
            <a:ext cx="527554" cy="238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023058" y="3310898"/>
            <a:ext cx="527685" cy="238760"/>
          </a:xfrm>
          <a:custGeom>
            <a:avLst/>
            <a:gdLst/>
            <a:ahLst/>
            <a:cxnLst/>
            <a:rect l="l" t="t" r="r" b="b"/>
            <a:pathLst>
              <a:path w="527684" h="238760">
                <a:moveTo>
                  <a:pt x="263697" y="0"/>
                </a:moveTo>
                <a:lnTo>
                  <a:pt x="212801" y="4888"/>
                </a:lnTo>
                <a:lnTo>
                  <a:pt x="163432" y="19547"/>
                </a:lnTo>
                <a:lnTo>
                  <a:pt x="117095" y="43963"/>
                </a:lnTo>
                <a:lnTo>
                  <a:pt x="75294" y="78126"/>
                </a:lnTo>
                <a:lnTo>
                  <a:pt x="45499" y="113823"/>
                </a:lnTo>
                <a:lnTo>
                  <a:pt x="23176" y="153048"/>
                </a:lnTo>
                <a:lnTo>
                  <a:pt x="8089" y="194833"/>
                </a:lnTo>
                <a:lnTo>
                  <a:pt x="0" y="238210"/>
                </a:lnTo>
                <a:lnTo>
                  <a:pt x="527561" y="238210"/>
                </a:lnTo>
                <a:lnTo>
                  <a:pt x="519472" y="194832"/>
                </a:lnTo>
                <a:lnTo>
                  <a:pt x="504385" y="153048"/>
                </a:lnTo>
                <a:lnTo>
                  <a:pt x="482062" y="113823"/>
                </a:lnTo>
                <a:lnTo>
                  <a:pt x="452266" y="78126"/>
                </a:lnTo>
                <a:lnTo>
                  <a:pt x="410439" y="43963"/>
                </a:lnTo>
                <a:lnTo>
                  <a:pt x="364044" y="19547"/>
                </a:lnTo>
                <a:lnTo>
                  <a:pt x="314619" y="4888"/>
                </a:lnTo>
                <a:lnTo>
                  <a:pt x="263697" y="0"/>
                </a:lnTo>
                <a:close/>
              </a:path>
            </a:pathLst>
          </a:custGeom>
          <a:ln w="20941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96795" y="3711096"/>
            <a:ext cx="441959" cy="658495"/>
          </a:xfrm>
          <a:custGeom>
            <a:avLst/>
            <a:gdLst/>
            <a:ahLst/>
            <a:cxnLst/>
            <a:rect l="l" t="t" r="r" b="b"/>
            <a:pathLst>
              <a:path w="441959" h="658495">
                <a:moveTo>
                  <a:pt x="193658" y="416601"/>
                </a:moveTo>
                <a:lnTo>
                  <a:pt x="110258" y="416601"/>
                </a:lnTo>
                <a:lnTo>
                  <a:pt x="110258" y="602234"/>
                </a:lnTo>
                <a:lnTo>
                  <a:pt x="108928" y="606052"/>
                </a:lnTo>
                <a:lnTo>
                  <a:pt x="86604" y="635422"/>
                </a:lnTo>
                <a:lnTo>
                  <a:pt x="85274" y="639240"/>
                </a:lnTo>
                <a:lnTo>
                  <a:pt x="85274" y="654429"/>
                </a:lnTo>
                <a:lnTo>
                  <a:pt x="89012" y="658170"/>
                </a:lnTo>
                <a:lnTo>
                  <a:pt x="189920" y="658170"/>
                </a:lnTo>
                <a:lnTo>
                  <a:pt x="193658" y="654429"/>
                </a:lnTo>
                <a:lnTo>
                  <a:pt x="193658" y="416601"/>
                </a:lnTo>
                <a:close/>
              </a:path>
              <a:path w="441959" h="658495">
                <a:moveTo>
                  <a:pt x="331256" y="416601"/>
                </a:moveTo>
                <a:lnTo>
                  <a:pt x="247856" y="416601"/>
                </a:lnTo>
                <a:lnTo>
                  <a:pt x="247856" y="654429"/>
                </a:lnTo>
                <a:lnTo>
                  <a:pt x="251604" y="658170"/>
                </a:lnTo>
                <a:lnTo>
                  <a:pt x="352512" y="658170"/>
                </a:lnTo>
                <a:lnTo>
                  <a:pt x="356198" y="654429"/>
                </a:lnTo>
                <a:lnTo>
                  <a:pt x="356198" y="639240"/>
                </a:lnTo>
                <a:lnTo>
                  <a:pt x="354920" y="635421"/>
                </a:lnTo>
                <a:lnTo>
                  <a:pt x="332544" y="606051"/>
                </a:lnTo>
                <a:lnTo>
                  <a:pt x="331256" y="602234"/>
                </a:lnTo>
                <a:lnTo>
                  <a:pt x="331256" y="416601"/>
                </a:lnTo>
                <a:close/>
              </a:path>
              <a:path w="441959" h="658495">
                <a:moveTo>
                  <a:pt x="56888" y="416601"/>
                </a:moveTo>
                <a:lnTo>
                  <a:pt x="16313" y="416601"/>
                </a:lnTo>
                <a:lnTo>
                  <a:pt x="743" y="435523"/>
                </a:lnTo>
                <a:lnTo>
                  <a:pt x="0" y="439133"/>
                </a:lnTo>
                <a:lnTo>
                  <a:pt x="10881" y="477662"/>
                </a:lnTo>
                <a:lnTo>
                  <a:pt x="12617" y="478973"/>
                </a:lnTo>
                <a:lnTo>
                  <a:pt x="23820" y="478973"/>
                </a:lnTo>
                <a:lnTo>
                  <a:pt x="25779" y="477011"/>
                </a:lnTo>
                <a:lnTo>
                  <a:pt x="25779" y="444604"/>
                </a:lnTo>
                <a:lnTo>
                  <a:pt x="30637" y="439740"/>
                </a:lnTo>
                <a:lnTo>
                  <a:pt x="73030" y="439740"/>
                </a:lnTo>
                <a:lnTo>
                  <a:pt x="73201" y="439132"/>
                </a:lnTo>
                <a:lnTo>
                  <a:pt x="72457" y="435522"/>
                </a:lnTo>
                <a:lnTo>
                  <a:pt x="56888" y="416601"/>
                </a:lnTo>
                <a:close/>
              </a:path>
              <a:path w="441959" h="658495">
                <a:moveTo>
                  <a:pt x="73030" y="439740"/>
                </a:moveTo>
                <a:lnTo>
                  <a:pt x="42616" y="439740"/>
                </a:lnTo>
                <a:lnTo>
                  <a:pt x="47422" y="444604"/>
                </a:lnTo>
                <a:lnTo>
                  <a:pt x="47422" y="477011"/>
                </a:lnTo>
                <a:lnTo>
                  <a:pt x="49390" y="478973"/>
                </a:lnTo>
                <a:lnTo>
                  <a:pt x="60584" y="478973"/>
                </a:lnTo>
                <a:lnTo>
                  <a:pt x="62323" y="477660"/>
                </a:lnTo>
                <a:lnTo>
                  <a:pt x="73030" y="439740"/>
                </a:lnTo>
                <a:close/>
              </a:path>
              <a:path w="441959" h="658495">
                <a:moveTo>
                  <a:pt x="425201" y="416601"/>
                </a:moveTo>
                <a:lnTo>
                  <a:pt x="384637" y="416601"/>
                </a:lnTo>
                <a:lnTo>
                  <a:pt x="369067" y="435523"/>
                </a:lnTo>
                <a:lnTo>
                  <a:pt x="368313" y="439133"/>
                </a:lnTo>
                <a:lnTo>
                  <a:pt x="379205" y="477662"/>
                </a:lnTo>
                <a:lnTo>
                  <a:pt x="380930" y="478973"/>
                </a:lnTo>
                <a:lnTo>
                  <a:pt x="392134" y="478973"/>
                </a:lnTo>
                <a:lnTo>
                  <a:pt x="394040" y="477011"/>
                </a:lnTo>
                <a:lnTo>
                  <a:pt x="394040" y="444604"/>
                </a:lnTo>
                <a:lnTo>
                  <a:pt x="398909" y="439740"/>
                </a:lnTo>
                <a:lnTo>
                  <a:pt x="441352" y="439740"/>
                </a:lnTo>
                <a:lnTo>
                  <a:pt x="441525" y="439132"/>
                </a:lnTo>
                <a:lnTo>
                  <a:pt x="440771" y="435522"/>
                </a:lnTo>
                <a:lnTo>
                  <a:pt x="425201" y="416601"/>
                </a:lnTo>
                <a:close/>
              </a:path>
              <a:path w="441959" h="658495">
                <a:moveTo>
                  <a:pt x="441352" y="439740"/>
                </a:moveTo>
                <a:lnTo>
                  <a:pt x="410877" y="439740"/>
                </a:lnTo>
                <a:lnTo>
                  <a:pt x="415746" y="444604"/>
                </a:lnTo>
                <a:lnTo>
                  <a:pt x="415746" y="477011"/>
                </a:lnTo>
                <a:lnTo>
                  <a:pt x="417704" y="478973"/>
                </a:lnTo>
                <a:lnTo>
                  <a:pt x="428908" y="478973"/>
                </a:lnTo>
                <a:lnTo>
                  <a:pt x="430584" y="477660"/>
                </a:lnTo>
                <a:lnTo>
                  <a:pt x="441352" y="439740"/>
                </a:lnTo>
                <a:close/>
              </a:path>
              <a:path w="441959" h="658495">
                <a:moveTo>
                  <a:pt x="66730" y="147779"/>
                </a:moveTo>
                <a:lnTo>
                  <a:pt x="6470" y="147779"/>
                </a:lnTo>
                <a:lnTo>
                  <a:pt x="1719" y="152532"/>
                </a:lnTo>
                <a:lnTo>
                  <a:pt x="1716" y="290380"/>
                </a:lnTo>
                <a:lnTo>
                  <a:pt x="5308" y="294616"/>
                </a:lnTo>
                <a:lnTo>
                  <a:pt x="10041" y="295663"/>
                </a:lnTo>
                <a:lnTo>
                  <a:pt x="10041" y="316745"/>
                </a:lnTo>
                <a:lnTo>
                  <a:pt x="5308" y="317791"/>
                </a:lnTo>
                <a:lnTo>
                  <a:pt x="1716" y="322026"/>
                </a:lnTo>
                <a:lnTo>
                  <a:pt x="1716" y="411900"/>
                </a:lnTo>
                <a:lnTo>
                  <a:pt x="6470" y="416601"/>
                </a:lnTo>
                <a:lnTo>
                  <a:pt x="66741" y="416601"/>
                </a:lnTo>
                <a:lnTo>
                  <a:pt x="71492" y="411900"/>
                </a:lnTo>
                <a:lnTo>
                  <a:pt x="71494" y="322026"/>
                </a:lnTo>
                <a:lnTo>
                  <a:pt x="67945" y="317791"/>
                </a:lnTo>
                <a:lnTo>
                  <a:pt x="63212" y="316745"/>
                </a:lnTo>
                <a:lnTo>
                  <a:pt x="63212" y="295663"/>
                </a:lnTo>
                <a:lnTo>
                  <a:pt x="67945" y="294616"/>
                </a:lnTo>
                <a:lnTo>
                  <a:pt x="71493" y="290380"/>
                </a:lnTo>
                <a:lnTo>
                  <a:pt x="71494" y="238999"/>
                </a:lnTo>
                <a:lnTo>
                  <a:pt x="439808" y="238999"/>
                </a:lnTo>
                <a:lnTo>
                  <a:pt x="439808" y="237506"/>
                </a:lnTo>
                <a:lnTo>
                  <a:pt x="165952" y="237506"/>
                </a:lnTo>
                <a:lnTo>
                  <a:pt x="165952" y="170405"/>
                </a:lnTo>
                <a:lnTo>
                  <a:pt x="71494" y="170405"/>
                </a:lnTo>
                <a:lnTo>
                  <a:pt x="71494" y="152532"/>
                </a:lnTo>
                <a:lnTo>
                  <a:pt x="66730" y="147779"/>
                </a:lnTo>
                <a:close/>
              </a:path>
              <a:path w="441959" h="658495">
                <a:moveTo>
                  <a:pt x="357130" y="238999"/>
                </a:moveTo>
                <a:lnTo>
                  <a:pt x="84395" y="238999"/>
                </a:lnTo>
                <a:lnTo>
                  <a:pt x="84395" y="411059"/>
                </a:lnTo>
                <a:lnTo>
                  <a:pt x="89934" y="416601"/>
                </a:lnTo>
                <a:lnTo>
                  <a:pt x="351580" y="416601"/>
                </a:lnTo>
                <a:lnTo>
                  <a:pt x="357130" y="411059"/>
                </a:lnTo>
                <a:lnTo>
                  <a:pt x="357130" y="368472"/>
                </a:lnTo>
                <a:lnTo>
                  <a:pt x="197365" y="368472"/>
                </a:lnTo>
                <a:lnTo>
                  <a:pt x="165125" y="336181"/>
                </a:lnTo>
                <a:lnTo>
                  <a:pt x="177136" y="326311"/>
                </a:lnTo>
                <a:lnTo>
                  <a:pt x="190637" y="319089"/>
                </a:lnTo>
                <a:lnTo>
                  <a:pt x="205291" y="314654"/>
                </a:lnTo>
                <a:lnTo>
                  <a:pt x="220757" y="313145"/>
                </a:lnTo>
                <a:lnTo>
                  <a:pt x="357130" y="313145"/>
                </a:lnTo>
                <a:lnTo>
                  <a:pt x="357130" y="289904"/>
                </a:lnTo>
                <a:lnTo>
                  <a:pt x="171418" y="289904"/>
                </a:lnTo>
                <a:lnTo>
                  <a:pt x="165953" y="284486"/>
                </a:lnTo>
                <a:lnTo>
                  <a:pt x="165952" y="271050"/>
                </a:lnTo>
                <a:lnTo>
                  <a:pt x="171418" y="265582"/>
                </a:lnTo>
                <a:lnTo>
                  <a:pt x="357130" y="265582"/>
                </a:lnTo>
                <a:lnTo>
                  <a:pt x="357130" y="238999"/>
                </a:lnTo>
                <a:close/>
              </a:path>
              <a:path w="441959" h="658495">
                <a:moveTo>
                  <a:pt x="439808" y="238999"/>
                </a:moveTo>
                <a:lnTo>
                  <a:pt x="370030" y="238999"/>
                </a:lnTo>
                <a:lnTo>
                  <a:pt x="370030" y="290380"/>
                </a:lnTo>
                <a:lnTo>
                  <a:pt x="373569" y="294616"/>
                </a:lnTo>
                <a:lnTo>
                  <a:pt x="378312" y="295663"/>
                </a:lnTo>
                <a:lnTo>
                  <a:pt x="378312" y="316745"/>
                </a:lnTo>
                <a:lnTo>
                  <a:pt x="373569" y="317791"/>
                </a:lnTo>
                <a:lnTo>
                  <a:pt x="370032" y="322026"/>
                </a:lnTo>
                <a:lnTo>
                  <a:pt x="370030" y="411900"/>
                </a:lnTo>
                <a:lnTo>
                  <a:pt x="374784" y="416601"/>
                </a:lnTo>
                <a:lnTo>
                  <a:pt x="435054" y="416601"/>
                </a:lnTo>
                <a:lnTo>
                  <a:pt x="439806" y="411900"/>
                </a:lnTo>
                <a:lnTo>
                  <a:pt x="439808" y="322026"/>
                </a:lnTo>
                <a:lnTo>
                  <a:pt x="436216" y="317791"/>
                </a:lnTo>
                <a:lnTo>
                  <a:pt x="431473" y="316745"/>
                </a:lnTo>
                <a:lnTo>
                  <a:pt x="431473" y="295663"/>
                </a:lnTo>
                <a:lnTo>
                  <a:pt x="436216" y="294616"/>
                </a:lnTo>
                <a:lnTo>
                  <a:pt x="439808" y="290380"/>
                </a:lnTo>
                <a:lnTo>
                  <a:pt x="439808" y="238999"/>
                </a:lnTo>
                <a:close/>
              </a:path>
              <a:path w="441959" h="658495">
                <a:moveTo>
                  <a:pt x="229594" y="358754"/>
                </a:moveTo>
                <a:lnTo>
                  <a:pt x="211930" y="358754"/>
                </a:lnTo>
                <a:lnTo>
                  <a:pt x="203606" y="362229"/>
                </a:lnTo>
                <a:lnTo>
                  <a:pt x="197365" y="368472"/>
                </a:lnTo>
                <a:lnTo>
                  <a:pt x="244159" y="368472"/>
                </a:lnTo>
                <a:lnTo>
                  <a:pt x="237919" y="362229"/>
                </a:lnTo>
                <a:lnTo>
                  <a:pt x="229594" y="358754"/>
                </a:lnTo>
                <a:close/>
              </a:path>
              <a:path w="441959" h="658495">
                <a:moveTo>
                  <a:pt x="357130" y="313145"/>
                </a:moveTo>
                <a:lnTo>
                  <a:pt x="220757" y="313145"/>
                </a:lnTo>
                <a:lnTo>
                  <a:pt x="236231" y="314654"/>
                </a:lnTo>
                <a:lnTo>
                  <a:pt x="250888" y="319089"/>
                </a:lnTo>
                <a:lnTo>
                  <a:pt x="264390" y="326311"/>
                </a:lnTo>
                <a:lnTo>
                  <a:pt x="276399" y="336181"/>
                </a:lnTo>
                <a:lnTo>
                  <a:pt x="244159" y="368472"/>
                </a:lnTo>
                <a:lnTo>
                  <a:pt x="357130" y="368472"/>
                </a:lnTo>
                <a:lnTo>
                  <a:pt x="357130" y="313145"/>
                </a:lnTo>
                <a:close/>
              </a:path>
              <a:path w="441959" h="658495">
                <a:moveTo>
                  <a:pt x="214045" y="265582"/>
                </a:moveTo>
                <a:lnTo>
                  <a:pt x="184852" y="265582"/>
                </a:lnTo>
                <a:lnTo>
                  <a:pt x="190264" y="271050"/>
                </a:lnTo>
                <a:lnTo>
                  <a:pt x="190266" y="284486"/>
                </a:lnTo>
                <a:lnTo>
                  <a:pt x="184852" y="289904"/>
                </a:lnTo>
                <a:lnTo>
                  <a:pt x="214045" y="289904"/>
                </a:lnTo>
                <a:lnTo>
                  <a:pt x="208570" y="284486"/>
                </a:lnTo>
                <a:lnTo>
                  <a:pt x="208569" y="271050"/>
                </a:lnTo>
                <a:lnTo>
                  <a:pt x="214045" y="265582"/>
                </a:lnTo>
                <a:close/>
              </a:path>
              <a:path w="441959" h="658495">
                <a:moveTo>
                  <a:pt x="256672" y="265582"/>
                </a:moveTo>
                <a:lnTo>
                  <a:pt x="227479" y="265582"/>
                </a:lnTo>
                <a:lnTo>
                  <a:pt x="232945" y="271050"/>
                </a:lnTo>
                <a:lnTo>
                  <a:pt x="232945" y="284486"/>
                </a:lnTo>
                <a:lnTo>
                  <a:pt x="227479" y="289904"/>
                </a:lnTo>
                <a:lnTo>
                  <a:pt x="256672" y="289904"/>
                </a:lnTo>
                <a:lnTo>
                  <a:pt x="251249" y="284486"/>
                </a:lnTo>
                <a:lnTo>
                  <a:pt x="251248" y="271050"/>
                </a:lnTo>
                <a:lnTo>
                  <a:pt x="256672" y="265582"/>
                </a:lnTo>
                <a:close/>
              </a:path>
              <a:path w="441959" h="658495">
                <a:moveTo>
                  <a:pt x="357130" y="265582"/>
                </a:moveTo>
                <a:lnTo>
                  <a:pt x="270106" y="265582"/>
                </a:lnTo>
                <a:lnTo>
                  <a:pt x="275572" y="271050"/>
                </a:lnTo>
                <a:lnTo>
                  <a:pt x="275572" y="284486"/>
                </a:lnTo>
                <a:lnTo>
                  <a:pt x="270106" y="289904"/>
                </a:lnTo>
                <a:lnTo>
                  <a:pt x="357130" y="289904"/>
                </a:lnTo>
                <a:lnTo>
                  <a:pt x="357130" y="265582"/>
                </a:lnTo>
                <a:close/>
              </a:path>
              <a:path w="441959" h="658495">
                <a:moveTo>
                  <a:pt x="357130" y="166805"/>
                </a:moveTo>
                <a:lnTo>
                  <a:pt x="275572" y="166805"/>
                </a:lnTo>
                <a:lnTo>
                  <a:pt x="275572" y="237506"/>
                </a:lnTo>
                <a:lnTo>
                  <a:pt x="439808" y="237506"/>
                </a:lnTo>
                <a:lnTo>
                  <a:pt x="439808" y="170405"/>
                </a:lnTo>
                <a:lnTo>
                  <a:pt x="357130" y="170405"/>
                </a:lnTo>
                <a:lnTo>
                  <a:pt x="357130" y="166805"/>
                </a:lnTo>
                <a:close/>
              </a:path>
              <a:path w="441959" h="658495">
                <a:moveTo>
                  <a:pt x="351580" y="123356"/>
                </a:moveTo>
                <a:lnTo>
                  <a:pt x="89934" y="123356"/>
                </a:lnTo>
                <a:lnTo>
                  <a:pt x="84395" y="128897"/>
                </a:lnTo>
                <a:lnTo>
                  <a:pt x="84395" y="170405"/>
                </a:lnTo>
                <a:lnTo>
                  <a:pt x="165952" y="170405"/>
                </a:lnTo>
                <a:lnTo>
                  <a:pt x="165952" y="166805"/>
                </a:lnTo>
                <a:lnTo>
                  <a:pt x="357130" y="166805"/>
                </a:lnTo>
                <a:lnTo>
                  <a:pt x="357130" y="128897"/>
                </a:lnTo>
                <a:lnTo>
                  <a:pt x="351580" y="123356"/>
                </a:lnTo>
                <a:close/>
              </a:path>
              <a:path w="441959" h="658495">
                <a:moveTo>
                  <a:pt x="435054" y="147779"/>
                </a:moveTo>
                <a:lnTo>
                  <a:pt x="374784" y="147779"/>
                </a:lnTo>
                <a:lnTo>
                  <a:pt x="370032" y="152532"/>
                </a:lnTo>
                <a:lnTo>
                  <a:pt x="370030" y="170405"/>
                </a:lnTo>
                <a:lnTo>
                  <a:pt x="439808" y="170405"/>
                </a:lnTo>
                <a:lnTo>
                  <a:pt x="439808" y="152532"/>
                </a:lnTo>
                <a:lnTo>
                  <a:pt x="435054" y="147779"/>
                </a:lnTo>
                <a:close/>
              </a:path>
              <a:path w="441959" h="658495">
                <a:moveTo>
                  <a:pt x="299278" y="79648"/>
                </a:moveTo>
                <a:lnTo>
                  <a:pt x="142246" y="79648"/>
                </a:lnTo>
                <a:lnTo>
                  <a:pt x="144508" y="81909"/>
                </a:lnTo>
                <a:lnTo>
                  <a:pt x="144508" y="123356"/>
                </a:lnTo>
                <a:lnTo>
                  <a:pt x="297016" y="123356"/>
                </a:lnTo>
                <a:lnTo>
                  <a:pt x="297016" y="81909"/>
                </a:lnTo>
                <a:lnTo>
                  <a:pt x="299278" y="79648"/>
                </a:lnTo>
                <a:close/>
              </a:path>
              <a:path w="441959" h="658495">
                <a:moveTo>
                  <a:pt x="189187" y="43707"/>
                </a:moveTo>
                <a:lnTo>
                  <a:pt x="129493" y="43707"/>
                </a:lnTo>
                <a:lnTo>
                  <a:pt x="127231" y="45967"/>
                </a:lnTo>
                <a:lnTo>
                  <a:pt x="127231" y="77440"/>
                </a:lnTo>
                <a:lnTo>
                  <a:pt x="129493" y="79648"/>
                </a:lnTo>
                <a:lnTo>
                  <a:pt x="179271" y="79648"/>
                </a:lnTo>
                <a:lnTo>
                  <a:pt x="171240" y="71617"/>
                </a:lnTo>
                <a:lnTo>
                  <a:pt x="171240" y="61703"/>
                </a:lnTo>
                <a:lnTo>
                  <a:pt x="172650" y="54709"/>
                </a:lnTo>
                <a:lnTo>
                  <a:pt x="176495" y="48988"/>
                </a:lnTo>
                <a:lnTo>
                  <a:pt x="182200" y="45125"/>
                </a:lnTo>
                <a:lnTo>
                  <a:pt x="189187" y="43707"/>
                </a:lnTo>
                <a:close/>
              </a:path>
              <a:path w="441959" h="658495">
                <a:moveTo>
                  <a:pt x="252337" y="43707"/>
                </a:moveTo>
                <a:lnTo>
                  <a:pt x="189187" y="43707"/>
                </a:lnTo>
                <a:lnTo>
                  <a:pt x="196175" y="45125"/>
                </a:lnTo>
                <a:lnTo>
                  <a:pt x="201879" y="48988"/>
                </a:lnTo>
                <a:lnTo>
                  <a:pt x="205724" y="54709"/>
                </a:lnTo>
                <a:lnTo>
                  <a:pt x="207134" y="61703"/>
                </a:lnTo>
                <a:lnTo>
                  <a:pt x="207134" y="71617"/>
                </a:lnTo>
                <a:lnTo>
                  <a:pt x="199103" y="79648"/>
                </a:lnTo>
                <a:lnTo>
                  <a:pt x="242421" y="79648"/>
                </a:lnTo>
                <a:lnTo>
                  <a:pt x="234390" y="71617"/>
                </a:lnTo>
                <a:lnTo>
                  <a:pt x="234390" y="61703"/>
                </a:lnTo>
                <a:lnTo>
                  <a:pt x="235800" y="54709"/>
                </a:lnTo>
                <a:lnTo>
                  <a:pt x="239645" y="48988"/>
                </a:lnTo>
                <a:lnTo>
                  <a:pt x="245350" y="45125"/>
                </a:lnTo>
                <a:lnTo>
                  <a:pt x="252337" y="43707"/>
                </a:lnTo>
                <a:close/>
              </a:path>
              <a:path w="441959" h="658495">
                <a:moveTo>
                  <a:pt x="312032" y="43706"/>
                </a:moveTo>
                <a:lnTo>
                  <a:pt x="309257" y="43707"/>
                </a:lnTo>
                <a:lnTo>
                  <a:pt x="252337" y="43707"/>
                </a:lnTo>
                <a:lnTo>
                  <a:pt x="259319" y="45125"/>
                </a:lnTo>
                <a:lnTo>
                  <a:pt x="265020" y="48988"/>
                </a:lnTo>
                <a:lnTo>
                  <a:pt x="268864" y="54709"/>
                </a:lnTo>
                <a:lnTo>
                  <a:pt x="270274" y="61703"/>
                </a:lnTo>
                <a:lnTo>
                  <a:pt x="270274" y="71617"/>
                </a:lnTo>
                <a:lnTo>
                  <a:pt x="262243" y="79648"/>
                </a:lnTo>
                <a:lnTo>
                  <a:pt x="312032" y="79648"/>
                </a:lnTo>
                <a:lnTo>
                  <a:pt x="314293" y="77440"/>
                </a:lnTo>
                <a:lnTo>
                  <a:pt x="314293" y="45967"/>
                </a:lnTo>
                <a:lnTo>
                  <a:pt x="312032" y="43706"/>
                </a:lnTo>
                <a:close/>
              </a:path>
              <a:path w="441959" h="658495">
                <a:moveTo>
                  <a:pt x="291592" y="0"/>
                </a:moveTo>
                <a:lnTo>
                  <a:pt x="149932" y="0"/>
                </a:lnTo>
                <a:lnTo>
                  <a:pt x="144508" y="5424"/>
                </a:lnTo>
                <a:lnTo>
                  <a:pt x="144508" y="41446"/>
                </a:lnTo>
                <a:lnTo>
                  <a:pt x="142246" y="43706"/>
                </a:lnTo>
                <a:lnTo>
                  <a:pt x="139461" y="43707"/>
                </a:lnTo>
                <a:lnTo>
                  <a:pt x="299278" y="43707"/>
                </a:lnTo>
                <a:lnTo>
                  <a:pt x="297016" y="41446"/>
                </a:lnTo>
                <a:lnTo>
                  <a:pt x="297016" y="5424"/>
                </a:lnTo>
                <a:lnTo>
                  <a:pt x="291592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46790" y="4139169"/>
            <a:ext cx="6228333" cy="1570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13771" y="3555114"/>
            <a:ext cx="3694379" cy="1358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13770" y="3552652"/>
            <a:ext cx="3694429" cy="1147445"/>
          </a:xfrm>
          <a:custGeom>
            <a:avLst/>
            <a:gdLst/>
            <a:ahLst/>
            <a:cxnLst/>
            <a:rect l="l" t="t" r="r" b="b"/>
            <a:pathLst>
              <a:path w="3694430" h="1147445">
                <a:moveTo>
                  <a:pt x="1124817" y="0"/>
                </a:moveTo>
                <a:lnTo>
                  <a:pt x="1080256" y="3448"/>
                </a:lnTo>
                <a:lnTo>
                  <a:pt x="1037002" y="13635"/>
                </a:lnTo>
                <a:lnTo>
                  <a:pt x="995817" y="30323"/>
                </a:lnTo>
                <a:lnTo>
                  <a:pt x="957469" y="53273"/>
                </a:lnTo>
                <a:lnTo>
                  <a:pt x="918094" y="84015"/>
                </a:lnTo>
                <a:lnTo>
                  <a:pt x="876132" y="121315"/>
                </a:lnTo>
                <a:lnTo>
                  <a:pt x="832910" y="162838"/>
                </a:lnTo>
                <a:lnTo>
                  <a:pt x="789752" y="206253"/>
                </a:lnTo>
                <a:lnTo>
                  <a:pt x="747984" y="249224"/>
                </a:lnTo>
                <a:lnTo>
                  <a:pt x="708932" y="289419"/>
                </a:lnTo>
                <a:lnTo>
                  <a:pt x="673922" y="324506"/>
                </a:lnTo>
                <a:lnTo>
                  <a:pt x="644278" y="352149"/>
                </a:lnTo>
                <a:lnTo>
                  <a:pt x="603007" y="380604"/>
                </a:lnTo>
                <a:lnTo>
                  <a:pt x="563851" y="395890"/>
                </a:lnTo>
                <a:lnTo>
                  <a:pt x="543154" y="399838"/>
                </a:lnTo>
                <a:lnTo>
                  <a:pt x="187324" y="475115"/>
                </a:lnTo>
                <a:lnTo>
                  <a:pt x="145351" y="488259"/>
                </a:lnTo>
                <a:lnTo>
                  <a:pt x="111860" y="514673"/>
                </a:lnTo>
                <a:lnTo>
                  <a:pt x="89682" y="551129"/>
                </a:lnTo>
                <a:lnTo>
                  <a:pt x="81646" y="594401"/>
                </a:lnTo>
                <a:lnTo>
                  <a:pt x="81357" y="741481"/>
                </a:lnTo>
                <a:lnTo>
                  <a:pt x="66012" y="741481"/>
                </a:lnTo>
                <a:lnTo>
                  <a:pt x="40329" y="746673"/>
                </a:lnTo>
                <a:lnTo>
                  <a:pt x="19345" y="760826"/>
                </a:lnTo>
                <a:lnTo>
                  <a:pt x="5191" y="781810"/>
                </a:lnTo>
                <a:lnTo>
                  <a:pt x="0" y="807494"/>
                </a:lnTo>
                <a:lnTo>
                  <a:pt x="0" y="1076755"/>
                </a:lnTo>
                <a:lnTo>
                  <a:pt x="5191" y="1102438"/>
                </a:lnTo>
                <a:lnTo>
                  <a:pt x="19345" y="1123422"/>
                </a:lnTo>
                <a:lnTo>
                  <a:pt x="40329" y="1137575"/>
                </a:lnTo>
                <a:lnTo>
                  <a:pt x="66012" y="1142767"/>
                </a:lnTo>
                <a:lnTo>
                  <a:pt x="224673" y="1142767"/>
                </a:lnTo>
                <a:lnTo>
                  <a:pt x="364516" y="1142767"/>
                </a:lnTo>
                <a:lnTo>
                  <a:pt x="361383" y="1125245"/>
                </a:lnTo>
                <a:lnTo>
                  <a:pt x="359117" y="1107394"/>
                </a:lnTo>
                <a:lnTo>
                  <a:pt x="357741" y="1089279"/>
                </a:lnTo>
                <a:lnTo>
                  <a:pt x="357277" y="1070965"/>
                </a:lnTo>
                <a:lnTo>
                  <a:pt x="360511" y="1022931"/>
                </a:lnTo>
                <a:lnTo>
                  <a:pt x="369929" y="976869"/>
                </a:lnTo>
                <a:lnTo>
                  <a:pt x="385110" y="933199"/>
                </a:lnTo>
                <a:lnTo>
                  <a:pt x="405631" y="892341"/>
                </a:lnTo>
                <a:lnTo>
                  <a:pt x="431070" y="854716"/>
                </a:lnTo>
                <a:lnTo>
                  <a:pt x="461005" y="820743"/>
                </a:lnTo>
                <a:lnTo>
                  <a:pt x="495013" y="790844"/>
                </a:lnTo>
                <a:lnTo>
                  <a:pt x="532672" y="765439"/>
                </a:lnTo>
                <a:lnTo>
                  <a:pt x="573559" y="744948"/>
                </a:lnTo>
                <a:lnTo>
                  <a:pt x="617253" y="729791"/>
                </a:lnTo>
                <a:lnTo>
                  <a:pt x="663331" y="720388"/>
                </a:lnTo>
                <a:lnTo>
                  <a:pt x="711370" y="717161"/>
                </a:lnTo>
                <a:lnTo>
                  <a:pt x="759410" y="720388"/>
                </a:lnTo>
                <a:lnTo>
                  <a:pt x="805487" y="729791"/>
                </a:lnTo>
                <a:lnTo>
                  <a:pt x="849181" y="744948"/>
                </a:lnTo>
                <a:lnTo>
                  <a:pt x="890069" y="765439"/>
                </a:lnTo>
                <a:lnTo>
                  <a:pt x="927728" y="790845"/>
                </a:lnTo>
                <a:lnTo>
                  <a:pt x="961736" y="820744"/>
                </a:lnTo>
                <a:lnTo>
                  <a:pt x="991671" y="854716"/>
                </a:lnTo>
                <a:lnTo>
                  <a:pt x="1017110" y="892341"/>
                </a:lnTo>
                <a:lnTo>
                  <a:pt x="1037631" y="933199"/>
                </a:lnTo>
                <a:lnTo>
                  <a:pt x="1052812" y="976869"/>
                </a:lnTo>
                <a:lnTo>
                  <a:pt x="1062230" y="1022931"/>
                </a:lnTo>
                <a:lnTo>
                  <a:pt x="1065463" y="1070965"/>
                </a:lnTo>
                <a:lnTo>
                  <a:pt x="1064999" y="1089278"/>
                </a:lnTo>
                <a:lnTo>
                  <a:pt x="1063623" y="1107390"/>
                </a:lnTo>
                <a:lnTo>
                  <a:pt x="1061357" y="1125241"/>
                </a:lnTo>
                <a:lnTo>
                  <a:pt x="1058225" y="1142767"/>
                </a:lnTo>
                <a:lnTo>
                  <a:pt x="2593593" y="1142767"/>
                </a:lnTo>
                <a:lnTo>
                  <a:pt x="2590461" y="1125245"/>
                </a:lnTo>
                <a:lnTo>
                  <a:pt x="2588195" y="1107394"/>
                </a:lnTo>
                <a:lnTo>
                  <a:pt x="2586819" y="1089279"/>
                </a:lnTo>
                <a:lnTo>
                  <a:pt x="2586355" y="1070965"/>
                </a:lnTo>
                <a:lnTo>
                  <a:pt x="2589583" y="1022931"/>
                </a:lnTo>
                <a:lnTo>
                  <a:pt x="2598985" y="976869"/>
                </a:lnTo>
                <a:lnTo>
                  <a:pt x="2614142" y="933199"/>
                </a:lnTo>
                <a:lnTo>
                  <a:pt x="2634634" y="892341"/>
                </a:lnTo>
                <a:lnTo>
                  <a:pt x="2660039" y="854716"/>
                </a:lnTo>
                <a:lnTo>
                  <a:pt x="2689938" y="820743"/>
                </a:lnTo>
                <a:lnTo>
                  <a:pt x="2723910" y="790844"/>
                </a:lnTo>
                <a:lnTo>
                  <a:pt x="2761535" y="765439"/>
                </a:lnTo>
                <a:lnTo>
                  <a:pt x="2802393" y="744948"/>
                </a:lnTo>
                <a:lnTo>
                  <a:pt x="2846063" y="729791"/>
                </a:lnTo>
                <a:lnTo>
                  <a:pt x="2892125" y="720388"/>
                </a:lnTo>
                <a:lnTo>
                  <a:pt x="2940158" y="717161"/>
                </a:lnTo>
                <a:lnTo>
                  <a:pt x="2988198" y="720388"/>
                </a:lnTo>
                <a:lnTo>
                  <a:pt x="3034275" y="729791"/>
                </a:lnTo>
                <a:lnTo>
                  <a:pt x="3077969" y="744948"/>
                </a:lnTo>
                <a:lnTo>
                  <a:pt x="3118857" y="765439"/>
                </a:lnTo>
                <a:lnTo>
                  <a:pt x="3156516" y="790845"/>
                </a:lnTo>
                <a:lnTo>
                  <a:pt x="3190524" y="820744"/>
                </a:lnTo>
                <a:lnTo>
                  <a:pt x="3220459" y="854716"/>
                </a:lnTo>
                <a:lnTo>
                  <a:pt x="3245898" y="892341"/>
                </a:lnTo>
                <a:lnTo>
                  <a:pt x="3266419" y="933199"/>
                </a:lnTo>
                <a:lnTo>
                  <a:pt x="3281600" y="976869"/>
                </a:lnTo>
                <a:lnTo>
                  <a:pt x="3291018" y="1022931"/>
                </a:lnTo>
                <a:lnTo>
                  <a:pt x="3294251" y="1070965"/>
                </a:lnTo>
                <a:lnTo>
                  <a:pt x="3293731" y="1090350"/>
                </a:lnTo>
                <a:lnTo>
                  <a:pt x="3292189" y="1109490"/>
                </a:lnTo>
                <a:lnTo>
                  <a:pt x="3289651" y="1128331"/>
                </a:lnTo>
                <a:lnTo>
                  <a:pt x="3286144" y="1146821"/>
                </a:lnTo>
                <a:lnTo>
                  <a:pt x="3469995" y="1146821"/>
                </a:lnTo>
                <a:lnTo>
                  <a:pt x="3580305" y="1146821"/>
                </a:lnTo>
                <a:lnTo>
                  <a:pt x="3628657" y="1146821"/>
                </a:lnTo>
                <a:lnTo>
                  <a:pt x="3654298" y="1141630"/>
                </a:lnTo>
                <a:lnTo>
                  <a:pt x="3675182" y="1127476"/>
                </a:lnTo>
                <a:lnTo>
                  <a:pt x="3689234" y="1106492"/>
                </a:lnTo>
                <a:lnTo>
                  <a:pt x="3694379" y="1080808"/>
                </a:lnTo>
                <a:lnTo>
                  <a:pt x="3694379" y="811547"/>
                </a:lnTo>
                <a:lnTo>
                  <a:pt x="3689241" y="785860"/>
                </a:lnTo>
                <a:lnTo>
                  <a:pt x="3675186" y="764876"/>
                </a:lnTo>
                <a:lnTo>
                  <a:pt x="3654297" y="750725"/>
                </a:lnTo>
                <a:lnTo>
                  <a:pt x="3628657" y="745535"/>
                </a:lnTo>
                <a:lnTo>
                  <a:pt x="3612732" y="745535"/>
                </a:lnTo>
                <a:lnTo>
                  <a:pt x="3612732" y="664756"/>
                </a:lnTo>
                <a:lnTo>
                  <a:pt x="3595961" y="617599"/>
                </a:lnTo>
                <a:lnTo>
                  <a:pt x="3553089" y="591795"/>
                </a:lnTo>
                <a:lnTo>
                  <a:pt x="3482657" y="577694"/>
                </a:lnTo>
                <a:lnTo>
                  <a:pt x="3438637" y="568967"/>
                </a:lnTo>
                <a:lnTo>
                  <a:pt x="3389881" y="559343"/>
                </a:lnTo>
                <a:lnTo>
                  <a:pt x="3337239" y="548984"/>
                </a:lnTo>
                <a:lnTo>
                  <a:pt x="3281562" y="538054"/>
                </a:lnTo>
                <a:lnTo>
                  <a:pt x="3223701" y="526718"/>
                </a:lnTo>
                <a:lnTo>
                  <a:pt x="3164505" y="515139"/>
                </a:lnTo>
                <a:lnTo>
                  <a:pt x="3104826" y="503481"/>
                </a:lnTo>
                <a:lnTo>
                  <a:pt x="3045512" y="491909"/>
                </a:lnTo>
                <a:lnTo>
                  <a:pt x="2987416" y="480585"/>
                </a:lnTo>
                <a:lnTo>
                  <a:pt x="2931387" y="469674"/>
                </a:lnTo>
                <a:lnTo>
                  <a:pt x="2878275" y="459341"/>
                </a:lnTo>
                <a:lnTo>
                  <a:pt x="2828931" y="449748"/>
                </a:lnTo>
                <a:lnTo>
                  <a:pt x="2784205" y="441060"/>
                </a:lnTo>
                <a:lnTo>
                  <a:pt x="2744948" y="433440"/>
                </a:lnTo>
                <a:lnTo>
                  <a:pt x="2712010" y="427054"/>
                </a:lnTo>
                <a:lnTo>
                  <a:pt x="2686485" y="420178"/>
                </a:lnTo>
                <a:lnTo>
                  <a:pt x="2662439" y="409787"/>
                </a:lnTo>
                <a:lnTo>
                  <a:pt x="2640161" y="396014"/>
                </a:lnTo>
                <a:lnTo>
                  <a:pt x="2619941" y="378992"/>
                </a:lnTo>
                <a:lnTo>
                  <a:pt x="2590737" y="350531"/>
                </a:lnTo>
                <a:lnTo>
                  <a:pt x="2556046" y="316725"/>
                </a:lnTo>
                <a:lnTo>
                  <a:pt x="2517488" y="279150"/>
                </a:lnTo>
                <a:lnTo>
                  <a:pt x="2476684" y="239382"/>
                </a:lnTo>
                <a:lnTo>
                  <a:pt x="2435253" y="198998"/>
                </a:lnTo>
                <a:lnTo>
                  <a:pt x="2394816" y="159574"/>
                </a:lnTo>
                <a:lnTo>
                  <a:pt x="2356993" y="122687"/>
                </a:lnTo>
                <a:lnTo>
                  <a:pt x="2323404" y="89912"/>
                </a:lnTo>
                <a:lnTo>
                  <a:pt x="2295669" y="62827"/>
                </a:lnTo>
                <a:lnTo>
                  <a:pt x="2260844" y="35703"/>
                </a:lnTo>
                <a:lnTo>
                  <a:pt x="2219843" y="16029"/>
                </a:lnTo>
                <a:lnTo>
                  <a:pt x="2173398" y="4047"/>
                </a:lnTo>
                <a:lnTo>
                  <a:pt x="2122242" y="0"/>
                </a:lnTo>
                <a:lnTo>
                  <a:pt x="1490201" y="0"/>
                </a:lnTo>
                <a:lnTo>
                  <a:pt x="11248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91862" y="3647618"/>
            <a:ext cx="589915" cy="342265"/>
          </a:xfrm>
          <a:custGeom>
            <a:avLst/>
            <a:gdLst/>
            <a:ahLst/>
            <a:cxnLst/>
            <a:rect l="l" t="t" r="r" b="b"/>
            <a:pathLst>
              <a:path w="589915" h="342264">
                <a:moveTo>
                  <a:pt x="236189" y="0"/>
                </a:moveTo>
                <a:lnTo>
                  <a:pt x="544247" y="0"/>
                </a:lnTo>
                <a:lnTo>
                  <a:pt x="556886" y="2462"/>
                </a:lnTo>
                <a:lnTo>
                  <a:pt x="567309" y="9221"/>
                </a:lnTo>
                <a:lnTo>
                  <a:pt x="574525" y="19332"/>
                </a:lnTo>
                <a:lnTo>
                  <a:pt x="577543" y="31848"/>
                </a:lnTo>
                <a:lnTo>
                  <a:pt x="589413" y="300819"/>
                </a:lnTo>
                <a:lnTo>
                  <a:pt x="586809" y="316810"/>
                </a:lnTo>
                <a:lnTo>
                  <a:pt x="578419" y="329984"/>
                </a:lnTo>
                <a:lnTo>
                  <a:pt x="565610" y="338927"/>
                </a:lnTo>
                <a:lnTo>
                  <a:pt x="549748" y="342222"/>
                </a:lnTo>
                <a:lnTo>
                  <a:pt x="36415" y="342222"/>
                </a:lnTo>
                <a:lnTo>
                  <a:pt x="18888" y="337813"/>
                </a:lnTo>
                <a:lnTo>
                  <a:pt x="6148" y="326314"/>
                </a:lnTo>
                <a:lnTo>
                  <a:pt x="0" y="310320"/>
                </a:lnTo>
                <a:lnTo>
                  <a:pt x="2251" y="292423"/>
                </a:lnTo>
                <a:lnTo>
                  <a:pt x="109954" y="77883"/>
                </a:lnTo>
                <a:lnTo>
                  <a:pt x="132281" y="45557"/>
                </a:lnTo>
                <a:lnTo>
                  <a:pt x="162021" y="21024"/>
                </a:lnTo>
                <a:lnTo>
                  <a:pt x="197286" y="5450"/>
                </a:lnTo>
                <a:lnTo>
                  <a:pt x="236189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86375" y="3647618"/>
            <a:ext cx="786130" cy="342265"/>
          </a:xfrm>
          <a:custGeom>
            <a:avLst/>
            <a:gdLst/>
            <a:ahLst/>
            <a:cxnLst/>
            <a:rect l="l" t="t" r="r" b="b"/>
            <a:pathLst>
              <a:path w="786130" h="342264">
                <a:moveTo>
                  <a:pt x="30979" y="0"/>
                </a:moveTo>
                <a:lnTo>
                  <a:pt x="469615" y="0"/>
                </a:lnTo>
                <a:lnTo>
                  <a:pt x="505131" y="3215"/>
                </a:lnTo>
                <a:lnTo>
                  <a:pt x="563954" y="28103"/>
                </a:lnTo>
                <a:lnTo>
                  <a:pt x="782304" y="292133"/>
                </a:lnTo>
                <a:lnTo>
                  <a:pt x="785965" y="307148"/>
                </a:lnTo>
                <a:lnTo>
                  <a:pt x="778609" y="323567"/>
                </a:lnTo>
                <a:lnTo>
                  <a:pt x="763692" y="336791"/>
                </a:lnTo>
                <a:lnTo>
                  <a:pt x="744666" y="342222"/>
                </a:lnTo>
                <a:lnTo>
                  <a:pt x="71224" y="342222"/>
                </a:lnTo>
                <a:lnTo>
                  <a:pt x="33146" y="319732"/>
                </a:lnTo>
                <a:lnTo>
                  <a:pt x="0" y="33874"/>
                </a:lnTo>
                <a:lnTo>
                  <a:pt x="1538" y="21174"/>
                </a:lnTo>
                <a:lnTo>
                  <a:pt x="8081" y="10353"/>
                </a:lnTo>
                <a:lnTo>
                  <a:pt x="18328" y="2823"/>
                </a:lnTo>
                <a:lnTo>
                  <a:pt x="30979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35034" y="4333510"/>
            <a:ext cx="580390" cy="581025"/>
          </a:xfrm>
          <a:custGeom>
            <a:avLst/>
            <a:gdLst/>
            <a:ahLst/>
            <a:cxnLst/>
            <a:rect l="l" t="t" r="r" b="b"/>
            <a:pathLst>
              <a:path w="580390" h="581025">
                <a:moveTo>
                  <a:pt x="290107" y="0"/>
                </a:moveTo>
                <a:lnTo>
                  <a:pt x="243040" y="3795"/>
                </a:lnTo>
                <a:lnTo>
                  <a:pt x="198394" y="14785"/>
                </a:lnTo>
                <a:lnTo>
                  <a:pt x="156767" y="32373"/>
                </a:lnTo>
                <a:lnTo>
                  <a:pt x="118755" y="55961"/>
                </a:lnTo>
                <a:lnTo>
                  <a:pt x="84954" y="84954"/>
                </a:lnTo>
                <a:lnTo>
                  <a:pt x="55961" y="118755"/>
                </a:lnTo>
                <a:lnTo>
                  <a:pt x="32373" y="156767"/>
                </a:lnTo>
                <a:lnTo>
                  <a:pt x="14785" y="198394"/>
                </a:lnTo>
                <a:lnTo>
                  <a:pt x="3795" y="243040"/>
                </a:lnTo>
                <a:lnTo>
                  <a:pt x="0" y="290107"/>
                </a:lnTo>
                <a:lnTo>
                  <a:pt x="3795" y="337182"/>
                </a:lnTo>
                <a:lnTo>
                  <a:pt x="14785" y="381850"/>
                </a:lnTo>
                <a:lnTo>
                  <a:pt x="32373" y="423509"/>
                </a:lnTo>
                <a:lnTo>
                  <a:pt x="55961" y="461561"/>
                </a:lnTo>
                <a:lnTo>
                  <a:pt x="84954" y="495404"/>
                </a:lnTo>
                <a:lnTo>
                  <a:pt x="118755" y="524440"/>
                </a:lnTo>
                <a:lnTo>
                  <a:pt x="156767" y="548067"/>
                </a:lnTo>
                <a:lnTo>
                  <a:pt x="198394" y="565687"/>
                </a:lnTo>
                <a:lnTo>
                  <a:pt x="243039" y="576699"/>
                </a:lnTo>
                <a:lnTo>
                  <a:pt x="290107" y="580504"/>
                </a:lnTo>
                <a:lnTo>
                  <a:pt x="337174" y="576700"/>
                </a:lnTo>
                <a:lnTo>
                  <a:pt x="381819" y="565688"/>
                </a:lnTo>
                <a:lnTo>
                  <a:pt x="423447" y="548068"/>
                </a:lnTo>
                <a:lnTo>
                  <a:pt x="461459" y="524440"/>
                </a:lnTo>
                <a:lnTo>
                  <a:pt x="495260" y="495404"/>
                </a:lnTo>
                <a:lnTo>
                  <a:pt x="524253" y="461561"/>
                </a:lnTo>
                <a:lnTo>
                  <a:pt x="547841" y="423509"/>
                </a:lnTo>
                <a:lnTo>
                  <a:pt x="565428" y="381850"/>
                </a:lnTo>
                <a:lnTo>
                  <a:pt x="576418" y="337183"/>
                </a:lnTo>
                <a:lnTo>
                  <a:pt x="580214" y="290107"/>
                </a:lnTo>
                <a:lnTo>
                  <a:pt x="576418" y="243040"/>
                </a:lnTo>
                <a:lnTo>
                  <a:pt x="565428" y="198394"/>
                </a:lnTo>
                <a:lnTo>
                  <a:pt x="547841" y="156767"/>
                </a:lnTo>
                <a:lnTo>
                  <a:pt x="524252" y="118755"/>
                </a:lnTo>
                <a:lnTo>
                  <a:pt x="495260" y="84954"/>
                </a:lnTo>
                <a:lnTo>
                  <a:pt x="461459" y="55961"/>
                </a:lnTo>
                <a:lnTo>
                  <a:pt x="423447" y="32373"/>
                </a:lnTo>
                <a:lnTo>
                  <a:pt x="381819" y="14785"/>
                </a:lnTo>
                <a:lnTo>
                  <a:pt x="337174" y="3795"/>
                </a:lnTo>
                <a:lnTo>
                  <a:pt x="29010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63822" y="4333510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90107" y="0"/>
                </a:moveTo>
                <a:lnTo>
                  <a:pt x="243040" y="3795"/>
                </a:lnTo>
                <a:lnTo>
                  <a:pt x="198394" y="14785"/>
                </a:lnTo>
                <a:lnTo>
                  <a:pt x="156767" y="32373"/>
                </a:lnTo>
                <a:lnTo>
                  <a:pt x="118755" y="55961"/>
                </a:lnTo>
                <a:lnTo>
                  <a:pt x="84954" y="84954"/>
                </a:lnTo>
                <a:lnTo>
                  <a:pt x="55961" y="118755"/>
                </a:lnTo>
                <a:lnTo>
                  <a:pt x="32373" y="156767"/>
                </a:lnTo>
                <a:lnTo>
                  <a:pt x="14785" y="198394"/>
                </a:lnTo>
                <a:lnTo>
                  <a:pt x="3795" y="243040"/>
                </a:lnTo>
                <a:lnTo>
                  <a:pt x="0" y="290107"/>
                </a:lnTo>
                <a:lnTo>
                  <a:pt x="3795" y="337182"/>
                </a:lnTo>
                <a:lnTo>
                  <a:pt x="14785" y="381850"/>
                </a:lnTo>
                <a:lnTo>
                  <a:pt x="32373" y="423509"/>
                </a:lnTo>
                <a:lnTo>
                  <a:pt x="55962" y="461561"/>
                </a:lnTo>
                <a:lnTo>
                  <a:pt x="84955" y="495404"/>
                </a:lnTo>
                <a:lnTo>
                  <a:pt x="118755" y="524440"/>
                </a:lnTo>
                <a:lnTo>
                  <a:pt x="156768" y="548067"/>
                </a:lnTo>
                <a:lnTo>
                  <a:pt x="198395" y="565687"/>
                </a:lnTo>
                <a:lnTo>
                  <a:pt x="243040" y="576699"/>
                </a:lnTo>
                <a:lnTo>
                  <a:pt x="290107" y="580504"/>
                </a:lnTo>
                <a:lnTo>
                  <a:pt x="337182" y="576700"/>
                </a:lnTo>
                <a:lnTo>
                  <a:pt x="381849" y="565688"/>
                </a:lnTo>
                <a:lnTo>
                  <a:pt x="423509" y="548068"/>
                </a:lnTo>
                <a:lnTo>
                  <a:pt x="461560" y="524440"/>
                </a:lnTo>
                <a:lnTo>
                  <a:pt x="495404" y="495404"/>
                </a:lnTo>
                <a:lnTo>
                  <a:pt x="524440" y="461561"/>
                </a:lnTo>
                <a:lnTo>
                  <a:pt x="548068" y="423509"/>
                </a:lnTo>
                <a:lnTo>
                  <a:pt x="565688" y="381850"/>
                </a:lnTo>
                <a:lnTo>
                  <a:pt x="576700" y="337183"/>
                </a:lnTo>
                <a:lnTo>
                  <a:pt x="580504" y="290107"/>
                </a:lnTo>
                <a:lnTo>
                  <a:pt x="576700" y="243040"/>
                </a:lnTo>
                <a:lnTo>
                  <a:pt x="565688" y="198394"/>
                </a:lnTo>
                <a:lnTo>
                  <a:pt x="548069" y="156767"/>
                </a:lnTo>
                <a:lnTo>
                  <a:pt x="524441" y="118755"/>
                </a:lnTo>
                <a:lnTo>
                  <a:pt x="495405" y="84954"/>
                </a:lnTo>
                <a:lnTo>
                  <a:pt x="461561" y="55961"/>
                </a:lnTo>
                <a:lnTo>
                  <a:pt x="423510" y="32373"/>
                </a:lnTo>
                <a:lnTo>
                  <a:pt x="381850" y="14785"/>
                </a:lnTo>
                <a:lnTo>
                  <a:pt x="337182" y="3795"/>
                </a:lnTo>
                <a:lnTo>
                  <a:pt x="29010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88774" y="4487250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67" y="0"/>
                </a:moveTo>
                <a:lnTo>
                  <a:pt x="179460" y="6954"/>
                </a:lnTo>
                <a:lnTo>
                  <a:pt x="216892" y="26319"/>
                </a:lnTo>
                <a:lnTo>
                  <a:pt x="246416" y="55842"/>
                </a:lnTo>
                <a:lnTo>
                  <a:pt x="265780" y="93275"/>
                </a:lnTo>
                <a:lnTo>
                  <a:pt x="272735" y="136368"/>
                </a:lnTo>
                <a:lnTo>
                  <a:pt x="265780" y="179460"/>
                </a:lnTo>
                <a:lnTo>
                  <a:pt x="246416" y="216892"/>
                </a:lnTo>
                <a:lnTo>
                  <a:pt x="216893" y="246415"/>
                </a:lnTo>
                <a:lnTo>
                  <a:pt x="179460" y="265780"/>
                </a:lnTo>
                <a:lnTo>
                  <a:pt x="136367" y="272735"/>
                </a:lnTo>
                <a:lnTo>
                  <a:pt x="93275" y="265781"/>
                </a:lnTo>
                <a:lnTo>
                  <a:pt x="55842" y="246416"/>
                </a:lnTo>
                <a:lnTo>
                  <a:pt x="26319" y="216893"/>
                </a:lnTo>
                <a:lnTo>
                  <a:pt x="6954" y="179460"/>
                </a:lnTo>
                <a:lnTo>
                  <a:pt x="0" y="136368"/>
                </a:lnTo>
                <a:lnTo>
                  <a:pt x="6954" y="93275"/>
                </a:lnTo>
                <a:lnTo>
                  <a:pt x="26318" y="55842"/>
                </a:lnTo>
                <a:lnTo>
                  <a:pt x="55842" y="26318"/>
                </a:lnTo>
                <a:lnTo>
                  <a:pt x="93275" y="6954"/>
                </a:lnTo>
                <a:lnTo>
                  <a:pt x="13636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17562" y="4487250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67" y="0"/>
                </a:moveTo>
                <a:lnTo>
                  <a:pt x="179459" y="6954"/>
                </a:lnTo>
                <a:lnTo>
                  <a:pt x="216892" y="26319"/>
                </a:lnTo>
                <a:lnTo>
                  <a:pt x="246415" y="55842"/>
                </a:lnTo>
                <a:lnTo>
                  <a:pt x="265780" y="93275"/>
                </a:lnTo>
                <a:lnTo>
                  <a:pt x="272735" y="136368"/>
                </a:lnTo>
                <a:lnTo>
                  <a:pt x="265780" y="179460"/>
                </a:lnTo>
                <a:lnTo>
                  <a:pt x="246416" y="216892"/>
                </a:lnTo>
                <a:lnTo>
                  <a:pt x="216893" y="246415"/>
                </a:lnTo>
                <a:lnTo>
                  <a:pt x="179460" y="265780"/>
                </a:lnTo>
                <a:lnTo>
                  <a:pt x="136367" y="272735"/>
                </a:lnTo>
                <a:lnTo>
                  <a:pt x="93275" y="265781"/>
                </a:lnTo>
                <a:lnTo>
                  <a:pt x="55842" y="246416"/>
                </a:lnTo>
                <a:lnTo>
                  <a:pt x="26319" y="216893"/>
                </a:lnTo>
                <a:lnTo>
                  <a:pt x="6955" y="179460"/>
                </a:lnTo>
                <a:lnTo>
                  <a:pt x="0" y="136368"/>
                </a:lnTo>
                <a:lnTo>
                  <a:pt x="6954" y="93275"/>
                </a:lnTo>
                <a:lnTo>
                  <a:pt x="26319" y="55842"/>
                </a:lnTo>
                <a:lnTo>
                  <a:pt x="55842" y="26318"/>
                </a:lnTo>
                <a:lnTo>
                  <a:pt x="93275" y="6954"/>
                </a:lnTo>
                <a:lnTo>
                  <a:pt x="13636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54359" y="4394737"/>
            <a:ext cx="1675764" cy="0"/>
          </a:xfrm>
          <a:custGeom>
            <a:avLst/>
            <a:gdLst/>
            <a:ahLst/>
            <a:cxnLst/>
            <a:rect l="l" t="t" r="r" b="b"/>
            <a:pathLst>
              <a:path w="1675764">
                <a:moveTo>
                  <a:pt x="0" y="0"/>
                </a:moveTo>
                <a:lnTo>
                  <a:pt x="1644333" y="0"/>
                </a:lnTo>
                <a:lnTo>
                  <a:pt x="1675745" y="0"/>
                </a:lnTo>
              </a:path>
            </a:pathLst>
          </a:custGeom>
          <a:ln w="62825">
            <a:solidFill>
              <a:srgbClr val="00A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98692" y="426908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8492" y="4368357"/>
            <a:ext cx="1167130" cy="786130"/>
          </a:xfrm>
          <a:custGeom>
            <a:avLst/>
            <a:gdLst/>
            <a:ahLst/>
            <a:cxnLst/>
            <a:rect l="l" t="t" r="r" b="b"/>
            <a:pathLst>
              <a:path w="1167130" h="786129">
                <a:moveTo>
                  <a:pt x="1167044" y="0"/>
                </a:moveTo>
                <a:lnTo>
                  <a:pt x="26055" y="768394"/>
                </a:lnTo>
                <a:lnTo>
                  <a:pt x="0" y="785941"/>
                </a:lnTo>
              </a:path>
            </a:pathLst>
          </a:custGeom>
          <a:ln w="62825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6107" y="5032531"/>
            <a:ext cx="278765" cy="245110"/>
          </a:xfrm>
          <a:custGeom>
            <a:avLst/>
            <a:gdLst/>
            <a:ahLst/>
            <a:cxnLst/>
            <a:rect l="l" t="t" r="r" b="b"/>
            <a:pathLst>
              <a:path w="278765" h="245110">
                <a:moveTo>
                  <a:pt x="138254" y="0"/>
                </a:moveTo>
                <a:lnTo>
                  <a:pt x="0" y="244593"/>
                </a:lnTo>
                <a:lnTo>
                  <a:pt x="278627" y="208440"/>
                </a:lnTo>
                <a:lnTo>
                  <a:pt x="13825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27870" y="4440489"/>
            <a:ext cx="0" cy="1537335"/>
          </a:xfrm>
          <a:custGeom>
            <a:avLst/>
            <a:gdLst/>
            <a:ahLst/>
            <a:cxnLst/>
            <a:rect l="l" t="t" r="r" b="b"/>
            <a:pathLst>
              <a:path h="1537335">
                <a:moveTo>
                  <a:pt x="0" y="0"/>
                </a:moveTo>
                <a:lnTo>
                  <a:pt x="0" y="1536785"/>
                </a:lnTo>
              </a:path>
            </a:pathLst>
          </a:custGeom>
          <a:ln w="62825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02219" y="5945860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19474" y="4266910"/>
            <a:ext cx="216791" cy="2371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709669" y="6339640"/>
            <a:ext cx="214884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-110" dirty="0">
                <a:solidFill>
                  <a:srgbClr val="002A5C"/>
                </a:solidFill>
                <a:latin typeface="Arial"/>
                <a:cs typeface="Arial"/>
              </a:rPr>
              <a:t>NED</a:t>
            </a:r>
            <a:r>
              <a:rPr sz="3300" spc="3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00" dirty="0">
                <a:solidFill>
                  <a:srgbClr val="002A5C"/>
                </a:solidFill>
                <a:latin typeface="Arial"/>
                <a:cs typeface="Arial"/>
              </a:rPr>
              <a:t>Frame</a:t>
            </a:r>
            <a:endParaRPr sz="33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200991" y="5909169"/>
            <a:ext cx="4519933" cy="4355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539649"/>
              </p:ext>
            </p:extLst>
          </p:nvPr>
        </p:nvGraphicFramePr>
        <p:xfrm>
          <a:off x="2938063" y="7352777"/>
          <a:ext cx="5594350" cy="1799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930">
                <a:tc>
                  <a:txBody>
                    <a:bodyPr/>
                    <a:lstStyle/>
                    <a:p>
                      <a:pPr marR="34734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x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950" spc="-14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29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5" dirty="0">
                          <a:latin typeface="Arial"/>
                          <a:cs typeface="Arial"/>
                        </a:rPr>
                        <a:t>North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30">
                <a:tc>
                  <a:txBody>
                    <a:bodyPr/>
                    <a:lstStyle/>
                    <a:p>
                      <a:pPr marR="34734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y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950" spc="-14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29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75" dirty="0">
                          <a:latin typeface="Arial"/>
                          <a:cs typeface="Arial"/>
                        </a:rPr>
                        <a:t>East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929">
                <a:tc>
                  <a:txBody>
                    <a:bodyPr/>
                    <a:lstStyle/>
                    <a:p>
                      <a:pPr marR="347345" algn="r">
                        <a:lnSpc>
                          <a:spcPts val="3535"/>
                        </a:lnSpc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z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35"/>
                        </a:lnSpc>
                      </a:pPr>
                      <a:r>
                        <a:rPr sz="2950" spc="-114" dirty="0">
                          <a:latin typeface="Arial"/>
                          <a:cs typeface="Arial"/>
                        </a:rPr>
                        <a:t>Down </a:t>
                      </a:r>
                      <a:r>
                        <a:rPr sz="2950" spc="-50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2950" spc="2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35" dirty="0">
                          <a:latin typeface="Arial"/>
                          <a:cs typeface="Arial"/>
                        </a:rPr>
                        <a:t>gravity)</a:t>
                      </a:r>
                      <a:endParaRPr sz="29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14395237" y="6339640"/>
            <a:ext cx="217170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-45" dirty="0">
                <a:solidFill>
                  <a:srgbClr val="002A5C"/>
                </a:solidFill>
                <a:latin typeface="Arial"/>
                <a:cs typeface="Arial"/>
              </a:rPr>
              <a:t>ENU</a:t>
            </a:r>
            <a:r>
              <a:rPr sz="3300" spc="2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00" dirty="0">
                <a:solidFill>
                  <a:srgbClr val="002A5C"/>
                </a:solidFill>
                <a:latin typeface="Arial"/>
                <a:cs typeface="Arial"/>
              </a:rPr>
              <a:t>Frame</a:t>
            </a:r>
            <a:endParaRPr sz="3300">
              <a:latin typeface="Arial"/>
              <a:cs typeface="Arial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1615424" y="799280"/>
            <a:ext cx="78058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Although the ECEF and ECIF are useful when discussing satellites and inertial sensing onboard aircraft, for a practical car applications, usually want to use a frame that is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fixed w.r.t. the ground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. </a:t>
            </a:r>
            <a:endParaRPr lang="ja-JP" altLang="en-US" sz="2800" dirty="0"/>
          </a:p>
        </p:txBody>
      </p:sp>
      <p:graphicFrame>
        <p:nvGraphicFramePr>
          <p:cNvPr id="30" name="object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610047"/>
              </p:ext>
            </p:extLst>
          </p:nvPr>
        </p:nvGraphicFramePr>
        <p:xfrm>
          <a:off x="14369837" y="8699245"/>
          <a:ext cx="5594350" cy="1799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930">
                <a:tc>
                  <a:txBody>
                    <a:bodyPr/>
                    <a:lstStyle/>
                    <a:p>
                      <a:pPr marR="34734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x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lang="en-US" sz="2950" dirty="0" smtClean="0">
                          <a:latin typeface="Arial"/>
                          <a:cs typeface="Arial"/>
                        </a:rPr>
                        <a:t>East</a:t>
                      </a:r>
                      <a:endParaRPr sz="2950" dirty="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30">
                <a:tc>
                  <a:txBody>
                    <a:bodyPr/>
                    <a:lstStyle/>
                    <a:p>
                      <a:pPr marR="34734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y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2950" spc="-145" dirty="0" smtClean="0">
                          <a:latin typeface="Arial"/>
                          <a:cs typeface="Arial"/>
                        </a:rPr>
                        <a:t>North</a:t>
                      </a:r>
                      <a:endParaRPr sz="2950" dirty="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929">
                <a:tc>
                  <a:txBody>
                    <a:bodyPr/>
                    <a:lstStyle/>
                    <a:p>
                      <a:pPr marR="347345" algn="r">
                        <a:lnSpc>
                          <a:spcPts val="3535"/>
                        </a:lnSpc>
                      </a:pPr>
                      <a:r>
                        <a:rPr sz="2950" i="1" dirty="0">
                          <a:latin typeface="Trebuchet MS"/>
                          <a:cs typeface="Trebuchet MS"/>
                        </a:rPr>
                        <a:t>z</a:t>
                      </a:r>
                      <a:endParaRPr sz="2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35"/>
                        </a:lnSpc>
                      </a:pPr>
                      <a:r>
                        <a:rPr lang="en-US" sz="2950" spc="-114" dirty="0" smtClean="0">
                          <a:latin typeface="Arial"/>
                          <a:cs typeface="Arial"/>
                        </a:rPr>
                        <a:t>Up</a:t>
                      </a:r>
                      <a:endParaRPr sz="29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テキスト ボックス 30"/>
          <p:cNvSpPr txBox="1"/>
          <p:nvPr/>
        </p:nvSpPr>
        <p:spPr>
          <a:xfrm>
            <a:off x="7689849" y="10264741"/>
            <a:ext cx="43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両フレームは共に右手の法則</a:t>
            </a:r>
            <a:r>
              <a:rPr lang="ja-JP" altLang="en-US" sz="2400" dirty="0" smtClean="0"/>
              <a:t>によって</a:t>
            </a:r>
            <a:r>
              <a:rPr lang="en-US" altLang="ja-JP" sz="2400" dirty="0" smtClean="0"/>
              <a:t>z</a:t>
            </a:r>
            <a:r>
              <a:rPr lang="ja-JP" altLang="en-US" sz="2400" dirty="0" smtClean="0"/>
              <a:t>が決まっている。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1212151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440" dirty="0">
                <a:solidFill>
                  <a:srgbClr val="002A5C"/>
                </a:solidFill>
                <a:latin typeface="Tahoma"/>
                <a:cs typeface="Tahoma"/>
              </a:rPr>
              <a:t>Reference </a:t>
            </a:r>
            <a:r>
              <a:rPr sz="5900" spc="-484" dirty="0">
                <a:solidFill>
                  <a:srgbClr val="002A5C"/>
                </a:solidFill>
                <a:latin typeface="Tahoma"/>
                <a:cs typeface="Tahoma"/>
              </a:rPr>
              <a:t>Frames </a:t>
            </a:r>
            <a:r>
              <a:rPr sz="5900" b="0" spc="-215" dirty="0">
                <a:solidFill>
                  <a:srgbClr val="002A5C"/>
                </a:solidFill>
                <a:latin typeface="Arial"/>
                <a:cs typeface="Arial"/>
              </a:rPr>
              <a:t>| </a:t>
            </a:r>
            <a:r>
              <a:rPr sz="5900" b="0" spc="-204" dirty="0">
                <a:solidFill>
                  <a:srgbClr val="002A5C"/>
                </a:solidFill>
                <a:latin typeface="Arial"/>
                <a:cs typeface="Arial"/>
              </a:rPr>
              <a:t>Sensor </a:t>
            </a:r>
            <a:r>
              <a:rPr sz="5900" b="0" spc="20" dirty="0">
                <a:solidFill>
                  <a:srgbClr val="002A5C"/>
                </a:solidFill>
                <a:latin typeface="Arial"/>
                <a:cs typeface="Arial"/>
              </a:rPr>
              <a:t>&amp;</a:t>
            </a:r>
            <a:r>
              <a:rPr sz="5900" b="0" spc="-56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5900" b="0" spc="-110" dirty="0">
                <a:solidFill>
                  <a:srgbClr val="002A5C"/>
                </a:solidFill>
                <a:latin typeface="Arial"/>
                <a:cs typeface="Arial"/>
              </a:rPr>
              <a:t>Vehicle</a:t>
            </a:r>
            <a:endParaRPr sz="5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37439"/>
            <a:ext cx="15482282" cy="9338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正方形/長方形 3"/>
          <p:cNvSpPr/>
          <p:nvPr/>
        </p:nvSpPr>
        <p:spPr>
          <a:xfrm>
            <a:off x="12947650" y="2959736"/>
            <a:ext cx="69977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For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localization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, often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ignore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the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distinction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between the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vehicle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and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sensor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frame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and assume that if can track the sensor, can track any point on the vehicle, given proper calibration. </a:t>
            </a:r>
            <a:endParaRPr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6991" y="3543913"/>
            <a:ext cx="15161894" cy="263213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indent="-440055">
              <a:lnSpc>
                <a:spcPct val="100000"/>
              </a:lnSpc>
              <a:spcBef>
                <a:spcPts val="12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-105" dirty="0">
                <a:solidFill>
                  <a:srgbClr val="002A5C"/>
                </a:solidFill>
                <a:latin typeface="Arial"/>
                <a:cs typeface="Arial"/>
              </a:rPr>
              <a:t>Vector </a:t>
            </a:r>
            <a:r>
              <a:rPr sz="3300" spc="25" dirty="0">
                <a:solidFill>
                  <a:srgbClr val="002A5C"/>
                </a:solidFill>
                <a:latin typeface="Arial"/>
                <a:cs typeface="Arial"/>
              </a:rPr>
              <a:t>quantities 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can </a:t>
            </a:r>
            <a:r>
              <a:rPr sz="3300" spc="-80" dirty="0">
                <a:solidFill>
                  <a:srgbClr val="002A5C"/>
                </a:solidFill>
                <a:latin typeface="Arial"/>
                <a:cs typeface="Arial"/>
              </a:rPr>
              <a:t>be </a:t>
            </a:r>
            <a:r>
              <a:rPr sz="3300" spc="-114" dirty="0">
                <a:solidFill>
                  <a:srgbClr val="FF0000"/>
                </a:solidFill>
                <a:latin typeface="Arial"/>
                <a:cs typeface="Arial"/>
              </a:rPr>
              <a:t>expressed</a:t>
            </a:r>
            <a:r>
              <a:rPr sz="3300" spc="-114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1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50" dirty="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sz="3300" spc="5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55" dirty="0">
                <a:solidFill>
                  <a:srgbClr val="002A5C"/>
                </a:solidFill>
                <a:latin typeface="Arial"/>
                <a:cs typeface="Arial"/>
              </a:rPr>
              <a:t>reference</a:t>
            </a:r>
            <a:r>
              <a:rPr sz="3300" spc="8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50" dirty="0">
                <a:solidFill>
                  <a:srgbClr val="FF0000"/>
                </a:solidFill>
                <a:latin typeface="Arial"/>
                <a:cs typeface="Arial"/>
              </a:rPr>
              <a:t>frames</a:t>
            </a:r>
            <a:endParaRPr sz="33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2A5C"/>
              </a:buClr>
              <a:buFont typeface="Arial"/>
              <a:buChar char="•"/>
            </a:pPr>
            <a:endParaRPr sz="3550" dirty="0">
              <a:latin typeface="Times New Roman"/>
              <a:cs typeface="Times New Roman"/>
            </a:endParaRPr>
          </a:p>
          <a:p>
            <a:pPr marL="452120" indent="-440055">
              <a:lnSpc>
                <a:spcPct val="100000"/>
              </a:lnSpc>
              <a:buChar char="•"/>
              <a:tabLst>
                <a:tab pos="452120" algn="l"/>
                <a:tab pos="452755" algn="l"/>
              </a:tabLst>
            </a:pPr>
            <a:r>
              <a:rPr sz="3300" spc="-35" dirty="0">
                <a:solidFill>
                  <a:srgbClr val="002A5C"/>
                </a:solidFill>
                <a:latin typeface="Arial"/>
                <a:cs typeface="Arial"/>
              </a:rPr>
              <a:t>Rotations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can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80" dirty="0">
                <a:solidFill>
                  <a:srgbClr val="002A5C"/>
                </a:solidFill>
                <a:latin typeface="Arial"/>
                <a:cs typeface="Arial"/>
              </a:rPr>
              <a:t>be</a:t>
            </a:r>
            <a:r>
              <a:rPr sz="3300" spc="10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35" dirty="0">
                <a:solidFill>
                  <a:srgbClr val="002A5C"/>
                </a:solidFill>
                <a:latin typeface="Arial"/>
                <a:cs typeface="Arial"/>
              </a:rPr>
              <a:t>parametrized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80" dirty="0">
                <a:solidFill>
                  <a:srgbClr val="002A5C"/>
                </a:solidFill>
                <a:latin typeface="Arial"/>
                <a:cs typeface="Arial"/>
              </a:rPr>
              <a:t>by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rotation</a:t>
            </a:r>
            <a:r>
              <a:rPr sz="3300" spc="10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dirty="0">
                <a:solidFill>
                  <a:srgbClr val="002A5C"/>
                </a:solidFill>
                <a:latin typeface="Arial"/>
                <a:cs typeface="Arial"/>
              </a:rPr>
              <a:t>matrices,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25" dirty="0">
                <a:solidFill>
                  <a:srgbClr val="002A5C"/>
                </a:solidFill>
                <a:latin typeface="Arial"/>
                <a:cs typeface="Arial"/>
              </a:rPr>
              <a:t>quaternions</a:t>
            </a:r>
            <a:r>
              <a:rPr sz="3300" spc="10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85" dirty="0">
                <a:solidFill>
                  <a:srgbClr val="002A5C"/>
                </a:solidFill>
                <a:latin typeface="Arial"/>
                <a:cs typeface="Arial"/>
              </a:rPr>
              <a:t>or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30" dirty="0">
                <a:solidFill>
                  <a:srgbClr val="002A5C"/>
                </a:solidFill>
                <a:latin typeface="Arial"/>
                <a:cs typeface="Arial"/>
              </a:rPr>
              <a:t>Euler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85" dirty="0">
                <a:solidFill>
                  <a:srgbClr val="002A5C"/>
                </a:solidFill>
                <a:latin typeface="Arial"/>
                <a:cs typeface="Arial"/>
              </a:rPr>
              <a:t>angles</a:t>
            </a:r>
            <a:endParaRPr sz="3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2A5C"/>
              </a:buClr>
              <a:buFont typeface="Arial"/>
              <a:buChar char="•"/>
            </a:pPr>
            <a:endParaRPr sz="3550" dirty="0">
              <a:latin typeface="Times New Roman"/>
              <a:cs typeface="Times New Roman"/>
            </a:endParaRPr>
          </a:p>
          <a:p>
            <a:pPr marL="452120" indent="-440055">
              <a:lnSpc>
                <a:spcPct val="100000"/>
              </a:lnSpc>
              <a:buChar char="•"/>
              <a:tabLst>
                <a:tab pos="452120" algn="l"/>
                <a:tab pos="452755" algn="l"/>
              </a:tabLst>
            </a:pPr>
            <a:r>
              <a:rPr sz="3300" spc="-240" dirty="0">
                <a:solidFill>
                  <a:srgbClr val="002A5C"/>
                </a:solidFill>
                <a:latin typeface="Arial"/>
                <a:cs typeface="Arial"/>
              </a:rPr>
              <a:t>ECEF, </a:t>
            </a:r>
            <a:r>
              <a:rPr sz="3300" spc="-125" dirty="0">
                <a:solidFill>
                  <a:srgbClr val="002A5C"/>
                </a:solidFill>
                <a:latin typeface="Arial"/>
                <a:cs typeface="Arial"/>
              </a:rPr>
              <a:t>ECIF 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and </a:t>
            </a:r>
            <a:r>
              <a:rPr sz="3300" spc="-30" dirty="0">
                <a:solidFill>
                  <a:srgbClr val="002A5C"/>
                </a:solidFill>
                <a:latin typeface="Arial"/>
                <a:cs typeface="Arial"/>
              </a:rPr>
              <a:t>Navigation 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frames </a:t>
            </a:r>
            <a:r>
              <a:rPr sz="3300" spc="-114" dirty="0">
                <a:solidFill>
                  <a:srgbClr val="002A5C"/>
                </a:solidFill>
                <a:latin typeface="Arial"/>
                <a:cs typeface="Arial"/>
              </a:rPr>
              <a:t>are </a:t>
            </a:r>
            <a:r>
              <a:rPr sz="3300" spc="30" dirty="0">
                <a:solidFill>
                  <a:srgbClr val="002A5C"/>
                </a:solidFill>
                <a:latin typeface="Arial"/>
                <a:cs typeface="Arial"/>
              </a:rPr>
              <a:t>important 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in</a:t>
            </a:r>
            <a:r>
              <a:rPr sz="3300" spc="67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localization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1811" y="626023"/>
            <a:ext cx="1564449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5" dirty="0">
                <a:solidFill>
                  <a:srgbClr val="002A5C"/>
                </a:solidFill>
                <a:latin typeface="Tahoma"/>
                <a:cs typeface="Tahoma"/>
              </a:rPr>
              <a:t>Summary </a:t>
            </a:r>
            <a:r>
              <a:rPr sz="5900" b="0" spc="-215" dirty="0">
                <a:solidFill>
                  <a:srgbClr val="002A5C"/>
                </a:solidFill>
                <a:latin typeface="Arial"/>
                <a:cs typeface="Arial"/>
              </a:rPr>
              <a:t>| </a:t>
            </a:r>
            <a:r>
              <a:rPr sz="5900" b="0" spc="20" dirty="0">
                <a:solidFill>
                  <a:srgbClr val="002A5C"/>
                </a:solidFill>
                <a:latin typeface="Arial"/>
                <a:cs typeface="Arial"/>
              </a:rPr>
              <a:t>3D </a:t>
            </a:r>
            <a:r>
              <a:rPr sz="5900" b="0" spc="-190" dirty="0">
                <a:solidFill>
                  <a:srgbClr val="002A5C"/>
                </a:solidFill>
                <a:latin typeface="Arial"/>
                <a:cs typeface="Arial"/>
              </a:rPr>
              <a:t>Geometry </a:t>
            </a:r>
            <a:r>
              <a:rPr sz="5900" b="0" spc="-95" dirty="0">
                <a:solidFill>
                  <a:srgbClr val="002A5C"/>
                </a:solidFill>
                <a:latin typeface="Arial"/>
                <a:cs typeface="Arial"/>
              </a:rPr>
              <a:t>and </a:t>
            </a:r>
            <a:r>
              <a:rPr sz="5900" b="0" spc="-130" dirty="0">
                <a:solidFill>
                  <a:srgbClr val="002A5C"/>
                </a:solidFill>
                <a:latin typeface="Arial"/>
                <a:cs typeface="Arial"/>
              </a:rPr>
              <a:t>Reference</a:t>
            </a:r>
            <a:r>
              <a:rPr sz="5900" b="0" spc="78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5900" b="0" spc="-204" dirty="0">
                <a:solidFill>
                  <a:srgbClr val="002A5C"/>
                </a:solidFill>
                <a:latin typeface="Arial"/>
                <a:cs typeface="Arial"/>
              </a:rPr>
              <a:t>Frames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568" y="4591002"/>
            <a:ext cx="14297025" cy="14230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395"/>
              </a:lnSpc>
              <a:spcBef>
                <a:spcPts val="110"/>
              </a:spcBef>
            </a:pPr>
            <a:r>
              <a:rPr sz="3150" b="1" spc="-140" dirty="0">
                <a:solidFill>
                  <a:srgbClr val="008BA9"/>
                </a:solidFill>
                <a:latin typeface="Arial"/>
                <a:cs typeface="Arial"/>
              </a:rPr>
              <a:t>Module </a:t>
            </a:r>
            <a:r>
              <a:rPr sz="3150" b="1" spc="175" dirty="0">
                <a:solidFill>
                  <a:srgbClr val="008BA9"/>
                </a:solidFill>
                <a:latin typeface="Arial"/>
                <a:cs typeface="Arial"/>
              </a:rPr>
              <a:t>3 </a:t>
            </a:r>
            <a:r>
              <a:rPr sz="3150" b="1" spc="-180" dirty="0">
                <a:solidFill>
                  <a:srgbClr val="008BA9"/>
                </a:solidFill>
                <a:latin typeface="Arial"/>
                <a:cs typeface="Arial"/>
              </a:rPr>
              <a:t>| </a:t>
            </a:r>
            <a:r>
              <a:rPr sz="3150" b="1" spc="-260" dirty="0">
                <a:solidFill>
                  <a:srgbClr val="008BA9"/>
                </a:solidFill>
                <a:latin typeface="Arial"/>
                <a:cs typeface="Arial"/>
              </a:rPr>
              <a:t>Lesson</a:t>
            </a:r>
            <a:r>
              <a:rPr sz="3150" b="1" spc="-215" dirty="0">
                <a:solidFill>
                  <a:srgbClr val="008BA9"/>
                </a:solidFill>
                <a:latin typeface="Arial"/>
                <a:cs typeface="Arial"/>
              </a:rPr>
              <a:t> </a:t>
            </a:r>
            <a:r>
              <a:rPr sz="3150" b="1" spc="175" dirty="0">
                <a:solidFill>
                  <a:srgbClr val="008BA9"/>
                </a:solidFill>
                <a:latin typeface="Arial"/>
                <a:cs typeface="Arial"/>
              </a:rPr>
              <a:t>2</a:t>
            </a:r>
            <a:endParaRPr sz="3150">
              <a:latin typeface="Arial"/>
              <a:cs typeface="Arial"/>
            </a:endParaRPr>
          </a:p>
          <a:p>
            <a:pPr marL="12700">
              <a:lnSpc>
                <a:spcPts val="7595"/>
              </a:lnSpc>
            </a:pPr>
            <a:r>
              <a:rPr sz="6650" b="1" spc="-25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6650" b="1" spc="-200" dirty="0">
                <a:solidFill>
                  <a:srgbClr val="FFFFFF"/>
                </a:solidFill>
                <a:latin typeface="Arial"/>
                <a:cs typeface="Arial"/>
              </a:rPr>
              <a:t>INERTIAL </a:t>
            </a:r>
            <a:r>
              <a:rPr sz="6650" b="1" spc="-270" dirty="0">
                <a:solidFill>
                  <a:srgbClr val="FFFFFF"/>
                </a:solidFill>
                <a:latin typeface="Arial"/>
                <a:cs typeface="Arial"/>
              </a:rPr>
              <a:t>MEASUREMENT</a:t>
            </a:r>
            <a:r>
              <a:rPr sz="6650" b="1" spc="9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650" b="1" dirty="0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endParaRPr sz="66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210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2965" y="2562689"/>
            <a:ext cx="4297045" cy="5678805"/>
            <a:chOff x="1432965" y="2562689"/>
            <a:chExt cx="4297045" cy="5678805"/>
          </a:xfrm>
        </p:grpSpPr>
        <p:sp>
          <p:nvSpPr>
            <p:cNvPr id="3" name="object 3"/>
            <p:cNvSpPr/>
            <p:nvPr/>
          </p:nvSpPr>
          <p:spPr>
            <a:xfrm>
              <a:off x="1432965" y="2562689"/>
              <a:ext cx="3350683" cy="40836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824243" y="3161606"/>
              <a:ext cx="1905287" cy="39709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53054" y="5916877"/>
              <a:ext cx="3790737" cy="2295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53054" y="5916877"/>
              <a:ext cx="3790950" cy="2296160"/>
            </a:xfrm>
            <a:custGeom>
              <a:avLst/>
              <a:gdLst/>
              <a:ahLst/>
              <a:cxnLst/>
              <a:rect l="l" t="t" r="r" b="b"/>
              <a:pathLst>
                <a:path w="3790950" h="2296159">
                  <a:moveTo>
                    <a:pt x="0" y="0"/>
                  </a:moveTo>
                  <a:lnTo>
                    <a:pt x="0" y="2296068"/>
                  </a:lnTo>
                  <a:lnTo>
                    <a:pt x="3790787" y="2296068"/>
                  </a:lnTo>
                  <a:lnTo>
                    <a:pt x="3790787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134868" y="4056920"/>
              <a:ext cx="365125" cy="351155"/>
            </a:xfrm>
            <a:custGeom>
              <a:avLst/>
              <a:gdLst/>
              <a:ahLst/>
              <a:cxnLst/>
              <a:rect l="l" t="t" r="r" b="b"/>
              <a:pathLst>
                <a:path w="365125" h="351154">
                  <a:moveTo>
                    <a:pt x="5454" y="0"/>
                  </a:moveTo>
                  <a:lnTo>
                    <a:pt x="0" y="345248"/>
                  </a:lnTo>
                  <a:lnTo>
                    <a:pt x="359381" y="350925"/>
                  </a:lnTo>
                  <a:lnTo>
                    <a:pt x="364836" y="5677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134868" y="4056920"/>
              <a:ext cx="365125" cy="351155"/>
            </a:xfrm>
            <a:custGeom>
              <a:avLst/>
              <a:gdLst/>
              <a:ahLst/>
              <a:cxnLst/>
              <a:rect l="l" t="t" r="r" b="b"/>
              <a:pathLst>
                <a:path w="365125" h="351154">
                  <a:moveTo>
                    <a:pt x="5454" y="0"/>
                  </a:moveTo>
                  <a:lnTo>
                    <a:pt x="364835" y="5677"/>
                  </a:lnTo>
                  <a:lnTo>
                    <a:pt x="359381" y="350925"/>
                  </a:lnTo>
                  <a:lnTo>
                    <a:pt x="0" y="345248"/>
                  </a:lnTo>
                  <a:lnTo>
                    <a:pt x="5454" y="0"/>
                  </a:lnTo>
                  <a:close/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52999" y="4049579"/>
              <a:ext cx="3956050" cy="4181475"/>
            </a:xfrm>
            <a:custGeom>
              <a:avLst/>
              <a:gdLst/>
              <a:ahLst/>
              <a:cxnLst/>
              <a:rect l="l" t="t" r="r" b="b"/>
              <a:pathLst>
                <a:path w="3956050" h="4181475">
                  <a:moveTo>
                    <a:pt x="3879249" y="1873357"/>
                  </a:moveTo>
                  <a:lnTo>
                    <a:pt x="3794337" y="1873357"/>
                  </a:lnTo>
                  <a:lnTo>
                    <a:pt x="3784385" y="4181442"/>
                  </a:lnTo>
                  <a:lnTo>
                    <a:pt x="3879249" y="1873357"/>
                  </a:lnTo>
                  <a:close/>
                </a:path>
                <a:path w="3956050" h="4181475">
                  <a:moveTo>
                    <a:pt x="3590384" y="0"/>
                  </a:moveTo>
                  <a:lnTo>
                    <a:pt x="0" y="1878545"/>
                  </a:lnTo>
                  <a:lnTo>
                    <a:pt x="3879249" y="1873357"/>
                  </a:lnTo>
                  <a:lnTo>
                    <a:pt x="3955742" y="12269"/>
                  </a:lnTo>
                  <a:lnTo>
                    <a:pt x="3590384" y="0"/>
                  </a:lnTo>
                  <a:close/>
                </a:path>
              </a:pathLst>
            </a:custGeom>
            <a:solidFill>
              <a:srgbClr val="000000">
                <a:alpha val="44758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52999" y="4049579"/>
              <a:ext cx="3956050" cy="4181475"/>
            </a:xfrm>
            <a:custGeom>
              <a:avLst/>
              <a:gdLst/>
              <a:ahLst/>
              <a:cxnLst/>
              <a:rect l="l" t="t" r="r" b="b"/>
              <a:pathLst>
                <a:path w="3956050" h="4181475">
                  <a:moveTo>
                    <a:pt x="0" y="1878546"/>
                  </a:moveTo>
                  <a:lnTo>
                    <a:pt x="3590384" y="0"/>
                  </a:lnTo>
                  <a:lnTo>
                    <a:pt x="3955742" y="12270"/>
                  </a:lnTo>
                  <a:lnTo>
                    <a:pt x="3784384" y="4181443"/>
                  </a:lnTo>
                  <a:lnTo>
                    <a:pt x="3794337" y="1873358"/>
                  </a:lnTo>
                  <a:lnTo>
                    <a:pt x="0" y="1878546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79927" y="636495"/>
            <a:ext cx="101390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310" dirty="0">
                <a:latin typeface="Arial"/>
                <a:cs typeface="Arial"/>
              </a:rPr>
              <a:t>The </a:t>
            </a:r>
            <a:r>
              <a:rPr b="1" spc="-110" dirty="0">
                <a:latin typeface="Arial"/>
                <a:cs typeface="Arial"/>
              </a:rPr>
              <a:t>Inertial </a:t>
            </a:r>
            <a:r>
              <a:rPr b="1" spc="-285" dirty="0">
                <a:latin typeface="Arial"/>
                <a:cs typeface="Arial"/>
              </a:rPr>
              <a:t>Measurement</a:t>
            </a:r>
            <a:r>
              <a:rPr b="1" spc="-430" dirty="0">
                <a:latin typeface="Arial"/>
                <a:cs typeface="Arial"/>
              </a:rPr>
              <a:t> </a:t>
            </a:r>
            <a:r>
              <a:rPr b="1" spc="-65" dirty="0">
                <a:latin typeface="Arial"/>
                <a:cs typeface="Arial"/>
              </a:rPr>
              <a:t>Unit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489841" y="8290712"/>
            <a:ext cx="19278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1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iPhone </a:t>
            </a:r>
            <a:r>
              <a:rPr kumimoji="1" sz="2450" b="0" i="1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1" sz="2450" b="0" i="1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2450" b="0" i="1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IMU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849198" y="2272170"/>
            <a:ext cx="9093835" cy="6783070"/>
            <a:chOff x="6849198" y="2272170"/>
            <a:chExt cx="9093835" cy="6783070"/>
          </a:xfrm>
        </p:grpSpPr>
        <p:sp>
          <p:nvSpPr>
            <p:cNvPr id="14" name="object 14"/>
            <p:cNvSpPr/>
            <p:nvPr/>
          </p:nvSpPr>
          <p:spPr>
            <a:xfrm>
              <a:off x="6922258" y="2315014"/>
              <a:ext cx="8962437" cy="67344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854434" y="2277406"/>
              <a:ext cx="9083040" cy="6772275"/>
            </a:xfrm>
            <a:custGeom>
              <a:avLst/>
              <a:gdLst/>
              <a:ahLst/>
              <a:cxnLst/>
              <a:rect l="l" t="t" r="r" b="b"/>
              <a:pathLst>
                <a:path w="9083040" h="6772275">
                  <a:moveTo>
                    <a:pt x="9070389" y="0"/>
                  </a:moveTo>
                  <a:lnTo>
                    <a:pt x="0" y="16827"/>
                  </a:lnTo>
                  <a:lnTo>
                    <a:pt x="12532" y="6772172"/>
                  </a:lnTo>
                  <a:lnTo>
                    <a:pt x="9082921" y="6755345"/>
                  </a:lnTo>
                  <a:lnTo>
                    <a:pt x="9070389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136253" y="4269299"/>
              <a:ext cx="2115185" cy="2115185"/>
            </a:xfrm>
            <a:custGeom>
              <a:avLst/>
              <a:gdLst/>
              <a:ahLst/>
              <a:cxnLst/>
              <a:rect l="l" t="t" r="r" b="b"/>
              <a:pathLst>
                <a:path w="2115184" h="2115185">
                  <a:moveTo>
                    <a:pt x="1805336" y="309746"/>
                  </a:moveTo>
                  <a:lnTo>
                    <a:pt x="1838796" y="344746"/>
                  </a:lnTo>
                  <a:lnTo>
                    <a:pt x="1870345" y="380867"/>
                  </a:lnTo>
                  <a:lnTo>
                    <a:pt x="1899981" y="418044"/>
                  </a:lnTo>
                  <a:lnTo>
                    <a:pt x="1927705" y="456211"/>
                  </a:lnTo>
                  <a:lnTo>
                    <a:pt x="1953518" y="495303"/>
                  </a:lnTo>
                  <a:lnTo>
                    <a:pt x="1977418" y="535252"/>
                  </a:lnTo>
                  <a:lnTo>
                    <a:pt x="1999406" y="575993"/>
                  </a:lnTo>
                  <a:lnTo>
                    <a:pt x="2019482" y="617460"/>
                  </a:lnTo>
                  <a:lnTo>
                    <a:pt x="2037646" y="659587"/>
                  </a:lnTo>
                  <a:lnTo>
                    <a:pt x="2053898" y="702308"/>
                  </a:lnTo>
                  <a:lnTo>
                    <a:pt x="2068239" y="745558"/>
                  </a:lnTo>
                  <a:lnTo>
                    <a:pt x="2080667" y="789269"/>
                  </a:lnTo>
                  <a:lnTo>
                    <a:pt x="2091183" y="833376"/>
                  </a:lnTo>
                  <a:lnTo>
                    <a:pt x="2099787" y="877813"/>
                  </a:lnTo>
                  <a:lnTo>
                    <a:pt x="2106479" y="922514"/>
                  </a:lnTo>
                  <a:lnTo>
                    <a:pt x="2111259" y="967413"/>
                  </a:lnTo>
                  <a:lnTo>
                    <a:pt x="2114127" y="1012444"/>
                  </a:lnTo>
                  <a:lnTo>
                    <a:pt x="2115083" y="1057541"/>
                  </a:lnTo>
                  <a:lnTo>
                    <a:pt x="2114127" y="1102638"/>
                  </a:lnTo>
                  <a:lnTo>
                    <a:pt x="2111259" y="1147669"/>
                  </a:lnTo>
                  <a:lnTo>
                    <a:pt x="2106479" y="1192568"/>
                  </a:lnTo>
                  <a:lnTo>
                    <a:pt x="2099787" y="1237270"/>
                  </a:lnTo>
                  <a:lnTo>
                    <a:pt x="2091183" y="1281707"/>
                  </a:lnTo>
                  <a:lnTo>
                    <a:pt x="2080667" y="1325814"/>
                  </a:lnTo>
                  <a:lnTo>
                    <a:pt x="2068239" y="1369525"/>
                  </a:lnTo>
                  <a:lnTo>
                    <a:pt x="2053898" y="1412774"/>
                  </a:lnTo>
                  <a:lnTo>
                    <a:pt x="2037646" y="1455495"/>
                  </a:lnTo>
                  <a:lnTo>
                    <a:pt x="2019482" y="1497622"/>
                  </a:lnTo>
                  <a:lnTo>
                    <a:pt x="1999406" y="1539089"/>
                  </a:lnTo>
                  <a:lnTo>
                    <a:pt x="1977418" y="1579831"/>
                  </a:lnTo>
                  <a:lnTo>
                    <a:pt x="1953518" y="1619780"/>
                  </a:lnTo>
                  <a:lnTo>
                    <a:pt x="1927705" y="1658871"/>
                  </a:lnTo>
                  <a:lnTo>
                    <a:pt x="1899981" y="1697038"/>
                  </a:lnTo>
                  <a:lnTo>
                    <a:pt x="1870345" y="1734216"/>
                  </a:lnTo>
                  <a:lnTo>
                    <a:pt x="1838796" y="1770337"/>
                  </a:lnTo>
                  <a:lnTo>
                    <a:pt x="1805336" y="1805336"/>
                  </a:lnTo>
                  <a:lnTo>
                    <a:pt x="1770337" y="1838796"/>
                  </a:lnTo>
                  <a:lnTo>
                    <a:pt x="1734216" y="1870345"/>
                  </a:lnTo>
                  <a:lnTo>
                    <a:pt x="1697038" y="1899981"/>
                  </a:lnTo>
                  <a:lnTo>
                    <a:pt x="1658871" y="1927705"/>
                  </a:lnTo>
                  <a:lnTo>
                    <a:pt x="1619780" y="1953518"/>
                  </a:lnTo>
                  <a:lnTo>
                    <a:pt x="1579831" y="1977418"/>
                  </a:lnTo>
                  <a:lnTo>
                    <a:pt x="1539089" y="1999406"/>
                  </a:lnTo>
                  <a:lnTo>
                    <a:pt x="1497622" y="2019482"/>
                  </a:lnTo>
                  <a:lnTo>
                    <a:pt x="1455495" y="2037646"/>
                  </a:lnTo>
                  <a:lnTo>
                    <a:pt x="1412774" y="2053898"/>
                  </a:lnTo>
                  <a:lnTo>
                    <a:pt x="1369525" y="2068239"/>
                  </a:lnTo>
                  <a:lnTo>
                    <a:pt x="1325814" y="2080667"/>
                  </a:lnTo>
                  <a:lnTo>
                    <a:pt x="1281707" y="2091183"/>
                  </a:lnTo>
                  <a:lnTo>
                    <a:pt x="1237270" y="2099787"/>
                  </a:lnTo>
                  <a:lnTo>
                    <a:pt x="1192568" y="2106479"/>
                  </a:lnTo>
                  <a:lnTo>
                    <a:pt x="1147669" y="2111259"/>
                  </a:lnTo>
                  <a:lnTo>
                    <a:pt x="1102638" y="2114127"/>
                  </a:lnTo>
                  <a:lnTo>
                    <a:pt x="1057541" y="2115083"/>
                  </a:lnTo>
                  <a:lnTo>
                    <a:pt x="1012444" y="2114127"/>
                  </a:lnTo>
                  <a:lnTo>
                    <a:pt x="967413" y="2111259"/>
                  </a:lnTo>
                  <a:lnTo>
                    <a:pt x="922514" y="2106479"/>
                  </a:lnTo>
                  <a:lnTo>
                    <a:pt x="877813" y="2099787"/>
                  </a:lnTo>
                  <a:lnTo>
                    <a:pt x="833376" y="2091183"/>
                  </a:lnTo>
                  <a:lnTo>
                    <a:pt x="789269" y="2080667"/>
                  </a:lnTo>
                  <a:lnTo>
                    <a:pt x="745558" y="2068239"/>
                  </a:lnTo>
                  <a:lnTo>
                    <a:pt x="702308" y="2053898"/>
                  </a:lnTo>
                  <a:lnTo>
                    <a:pt x="659587" y="2037646"/>
                  </a:lnTo>
                  <a:lnTo>
                    <a:pt x="617460" y="2019482"/>
                  </a:lnTo>
                  <a:lnTo>
                    <a:pt x="575993" y="1999406"/>
                  </a:lnTo>
                  <a:lnTo>
                    <a:pt x="535252" y="1977418"/>
                  </a:lnTo>
                  <a:lnTo>
                    <a:pt x="495303" y="1953518"/>
                  </a:lnTo>
                  <a:lnTo>
                    <a:pt x="456211" y="1927705"/>
                  </a:lnTo>
                  <a:lnTo>
                    <a:pt x="418044" y="1899981"/>
                  </a:lnTo>
                  <a:lnTo>
                    <a:pt x="380867" y="1870345"/>
                  </a:lnTo>
                  <a:lnTo>
                    <a:pt x="344746" y="1838796"/>
                  </a:lnTo>
                  <a:lnTo>
                    <a:pt x="309746" y="1805336"/>
                  </a:lnTo>
                  <a:lnTo>
                    <a:pt x="276286" y="1770337"/>
                  </a:lnTo>
                  <a:lnTo>
                    <a:pt x="244738" y="1734216"/>
                  </a:lnTo>
                  <a:lnTo>
                    <a:pt x="215101" y="1697038"/>
                  </a:lnTo>
                  <a:lnTo>
                    <a:pt x="187377" y="1658871"/>
                  </a:lnTo>
                  <a:lnTo>
                    <a:pt x="161565" y="1619780"/>
                  </a:lnTo>
                  <a:lnTo>
                    <a:pt x="137665" y="1579831"/>
                  </a:lnTo>
                  <a:lnTo>
                    <a:pt x="115677" y="1539089"/>
                  </a:lnTo>
                  <a:lnTo>
                    <a:pt x="95600" y="1497622"/>
                  </a:lnTo>
                  <a:lnTo>
                    <a:pt x="77436" y="1455495"/>
                  </a:lnTo>
                  <a:lnTo>
                    <a:pt x="61184" y="1412774"/>
                  </a:lnTo>
                  <a:lnTo>
                    <a:pt x="46844" y="1369525"/>
                  </a:lnTo>
                  <a:lnTo>
                    <a:pt x="34416" y="1325814"/>
                  </a:lnTo>
                  <a:lnTo>
                    <a:pt x="23900" y="1281707"/>
                  </a:lnTo>
                  <a:lnTo>
                    <a:pt x="15296" y="1237270"/>
                  </a:lnTo>
                  <a:lnTo>
                    <a:pt x="8604" y="1192568"/>
                  </a:lnTo>
                  <a:lnTo>
                    <a:pt x="3824" y="1147669"/>
                  </a:lnTo>
                  <a:lnTo>
                    <a:pt x="956" y="1102638"/>
                  </a:lnTo>
                  <a:lnTo>
                    <a:pt x="0" y="1057541"/>
                  </a:lnTo>
                  <a:lnTo>
                    <a:pt x="956" y="1012444"/>
                  </a:lnTo>
                  <a:lnTo>
                    <a:pt x="3824" y="967413"/>
                  </a:lnTo>
                  <a:lnTo>
                    <a:pt x="8604" y="922514"/>
                  </a:lnTo>
                  <a:lnTo>
                    <a:pt x="15296" y="877813"/>
                  </a:lnTo>
                  <a:lnTo>
                    <a:pt x="23900" y="833376"/>
                  </a:lnTo>
                  <a:lnTo>
                    <a:pt x="34416" y="789269"/>
                  </a:lnTo>
                  <a:lnTo>
                    <a:pt x="46844" y="745558"/>
                  </a:lnTo>
                  <a:lnTo>
                    <a:pt x="61184" y="702308"/>
                  </a:lnTo>
                  <a:lnTo>
                    <a:pt x="77436" y="659587"/>
                  </a:lnTo>
                  <a:lnTo>
                    <a:pt x="95600" y="617460"/>
                  </a:lnTo>
                  <a:lnTo>
                    <a:pt x="115677" y="575993"/>
                  </a:lnTo>
                  <a:lnTo>
                    <a:pt x="137665" y="535252"/>
                  </a:lnTo>
                  <a:lnTo>
                    <a:pt x="161565" y="495303"/>
                  </a:lnTo>
                  <a:lnTo>
                    <a:pt x="187377" y="456211"/>
                  </a:lnTo>
                  <a:lnTo>
                    <a:pt x="215101" y="418044"/>
                  </a:lnTo>
                  <a:lnTo>
                    <a:pt x="244738" y="380867"/>
                  </a:lnTo>
                  <a:lnTo>
                    <a:pt x="276286" y="344746"/>
                  </a:lnTo>
                  <a:lnTo>
                    <a:pt x="309746" y="309746"/>
                  </a:lnTo>
                  <a:lnTo>
                    <a:pt x="344746" y="276286"/>
                  </a:lnTo>
                  <a:lnTo>
                    <a:pt x="380867" y="244738"/>
                  </a:lnTo>
                  <a:lnTo>
                    <a:pt x="418044" y="215101"/>
                  </a:lnTo>
                  <a:lnTo>
                    <a:pt x="456211" y="187377"/>
                  </a:lnTo>
                  <a:lnTo>
                    <a:pt x="495303" y="161565"/>
                  </a:lnTo>
                  <a:lnTo>
                    <a:pt x="535252" y="137665"/>
                  </a:lnTo>
                  <a:lnTo>
                    <a:pt x="575993" y="115677"/>
                  </a:lnTo>
                  <a:lnTo>
                    <a:pt x="617460" y="95600"/>
                  </a:lnTo>
                  <a:lnTo>
                    <a:pt x="659587" y="77436"/>
                  </a:lnTo>
                  <a:lnTo>
                    <a:pt x="702308" y="61184"/>
                  </a:lnTo>
                  <a:lnTo>
                    <a:pt x="745558" y="46844"/>
                  </a:lnTo>
                  <a:lnTo>
                    <a:pt x="789269" y="34416"/>
                  </a:lnTo>
                  <a:lnTo>
                    <a:pt x="833376" y="23900"/>
                  </a:lnTo>
                  <a:lnTo>
                    <a:pt x="877813" y="15296"/>
                  </a:lnTo>
                  <a:lnTo>
                    <a:pt x="922514" y="8604"/>
                  </a:lnTo>
                  <a:lnTo>
                    <a:pt x="967413" y="3824"/>
                  </a:lnTo>
                  <a:lnTo>
                    <a:pt x="1012444" y="956"/>
                  </a:lnTo>
                  <a:lnTo>
                    <a:pt x="1057541" y="0"/>
                  </a:lnTo>
                  <a:lnTo>
                    <a:pt x="1102638" y="956"/>
                  </a:lnTo>
                  <a:lnTo>
                    <a:pt x="1147669" y="3824"/>
                  </a:lnTo>
                  <a:lnTo>
                    <a:pt x="1192568" y="8604"/>
                  </a:lnTo>
                  <a:lnTo>
                    <a:pt x="1237270" y="15296"/>
                  </a:lnTo>
                  <a:lnTo>
                    <a:pt x="1281707" y="23900"/>
                  </a:lnTo>
                  <a:lnTo>
                    <a:pt x="1325814" y="34416"/>
                  </a:lnTo>
                  <a:lnTo>
                    <a:pt x="1369525" y="46844"/>
                  </a:lnTo>
                  <a:lnTo>
                    <a:pt x="1412774" y="61184"/>
                  </a:lnTo>
                  <a:lnTo>
                    <a:pt x="1455495" y="77436"/>
                  </a:lnTo>
                  <a:lnTo>
                    <a:pt x="1497622" y="95600"/>
                  </a:lnTo>
                  <a:lnTo>
                    <a:pt x="1539089" y="115677"/>
                  </a:lnTo>
                  <a:lnTo>
                    <a:pt x="1579831" y="137665"/>
                  </a:lnTo>
                  <a:lnTo>
                    <a:pt x="1619780" y="161565"/>
                  </a:lnTo>
                  <a:lnTo>
                    <a:pt x="1658871" y="187377"/>
                  </a:lnTo>
                  <a:lnTo>
                    <a:pt x="1697038" y="215101"/>
                  </a:lnTo>
                  <a:lnTo>
                    <a:pt x="1734216" y="244738"/>
                  </a:lnTo>
                  <a:lnTo>
                    <a:pt x="1770337" y="276286"/>
                  </a:lnTo>
                  <a:lnTo>
                    <a:pt x="1805336" y="309746"/>
                  </a:lnTo>
                  <a:close/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19521" y="9055086"/>
            <a:ext cx="71812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1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Apollo </a:t>
            </a:r>
            <a:r>
              <a:rPr kumimoji="1" sz="2450" b="0" i="1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Lunar </a:t>
            </a:r>
            <a:r>
              <a:rPr kumimoji="1" sz="2450" b="0" i="1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Module </a:t>
            </a:r>
            <a:r>
              <a:rPr kumimoji="1" sz="2450" b="0" i="1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Guidance </a:t>
            </a:r>
            <a:r>
              <a:rPr kumimoji="1" sz="2450" b="0" i="1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Navigation </a:t>
            </a:r>
            <a:r>
              <a:rPr kumimoji="1" sz="245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</a:t>
            </a:r>
            <a:r>
              <a:rPr kumimoji="1" sz="2450" b="0" i="1" u="none" strike="noStrike" kern="1200" cap="none" spc="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2450" b="0" i="1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Control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5964461" y="670296"/>
            <a:ext cx="408292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In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space there are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few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GRMOZQ+HelveticaNeue"/>
              </a:rPr>
              <a:t>landmarks</a:t>
            </a:r>
            <a:r>
              <a:rPr lang="ja-JP" altLang="en-US" sz="2800" dirty="0" smtClean="0">
                <a:solidFill>
                  <a:srgbClr val="FF0000"/>
                </a:solidFill>
                <a:latin typeface="GRMOZQ+HelveticaNeue"/>
              </a:rPr>
              <a:t>（ランドマーク）</a:t>
            </a: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to rely on for guidance. </a:t>
            </a:r>
          </a:p>
          <a:p>
            <a:pPr marL="342900" indent="-342900">
              <a:buFontTx/>
              <a:buChar char="-"/>
            </a:pP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In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modern self-driving cars, IMUs play a very similar </a:t>
            </a: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role.</a:t>
            </a:r>
          </a:p>
          <a:p>
            <a:pPr marL="800100" lvl="1" indent="-342900">
              <a:buFontTx/>
              <a:buChar char="-"/>
            </a:pPr>
            <a:r>
              <a:rPr lang="en-US" altLang="ja-JP" sz="2800" dirty="0" smtClean="0">
                <a:solidFill>
                  <a:srgbClr val="FF0000"/>
                </a:solidFill>
                <a:latin typeface="GRMOZQ+HelveticaNeue"/>
              </a:rPr>
              <a:t>Filling</a:t>
            </a: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in during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periods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when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navigation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information from </a:t>
            </a:r>
            <a:r>
              <a:rPr lang="en-US" altLang="ja-JP" sz="2800" dirty="0">
                <a:latin typeface="GRMOZQ+HelveticaNeue"/>
              </a:rPr>
              <a:t>other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800" dirty="0">
                <a:latin typeface="GRMOZQ+HelveticaNeue"/>
              </a:rPr>
              <a:t>sensors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is either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unavailable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or </a:t>
            </a:r>
            <a:r>
              <a:rPr lang="en-US" altLang="ja-JP" sz="2800" dirty="0" smtClean="0">
                <a:solidFill>
                  <a:srgbClr val="FF0000"/>
                </a:solidFill>
                <a:latin typeface="GRMOZQ+HelveticaNeue"/>
              </a:rPr>
              <a:t>unreliable</a:t>
            </a: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446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927" y="636495"/>
            <a:ext cx="101390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310" dirty="0">
                <a:latin typeface="Arial"/>
                <a:cs typeface="Arial"/>
              </a:rPr>
              <a:t>The </a:t>
            </a:r>
            <a:r>
              <a:rPr b="1" spc="-110" dirty="0">
                <a:latin typeface="Arial"/>
                <a:cs typeface="Arial"/>
              </a:rPr>
              <a:t>Inertial </a:t>
            </a:r>
            <a:r>
              <a:rPr b="1" spc="-285" dirty="0">
                <a:latin typeface="Arial"/>
                <a:cs typeface="Arial"/>
              </a:rPr>
              <a:t>Measurement</a:t>
            </a:r>
            <a:r>
              <a:rPr b="1" spc="-430" dirty="0">
                <a:latin typeface="Arial"/>
                <a:cs typeface="Arial"/>
              </a:rPr>
              <a:t> </a:t>
            </a:r>
            <a:r>
              <a:rPr b="1" spc="-65" dirty="0">
                <a:latin typeface="Arial"/>
                <a:cs typeface="Arial"/>
              </a:rPr>
              <a:t>Unit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401305" y="3344395"/>
            <a:ext cx="6798309" cy="6003925"/>
            <a:chOff x="10401305" y="3344395"/>
            <a:chExt cx="6798309" cy="6003925"/>
          </a:xfrm>
        </p:grpSpPr>
        <p:sp>
          <p:nvSpPr>
            <p:cNvPr id="4" name="object 4"/>
            <p:cNvSpPr/>
            <p:nvPr/>
          </p:nvSpPr>
          <p:spPr>
            <a:xfrm>
              <a:off x="13571806" y="3344395"/>
              <a:ext cx="3627768" cy="2691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401305" y="5927546"/>
              <a:ext cx="3886712" cy="34203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16049" y="2281121"/>
            <a:ext cx="7827009" cy="53283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4521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300" b="0" i="0" u="none" strike="noStrike" kern="1200" cap="none" spc="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IMU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30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typically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composed</a:t>
            </a:r>
            <a:r>
              <a:rPr kumimoji="1" sz="3300" b="0" i="0" u="none" strike="noStrike" kern="1200" cap="none" spc="4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75994" marR="5080" lvl="1" indent="-440055" algn="l" defTabSz="914400" rtl="0" eaLnBrk="1" fontAlgn="auto" latinLnBrk="0" hangingPunct="1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975360" algn="l"/>
                <a:tab pos="976630" algn="l"/>
              </a:tabLst>
              <a:defRPr/>
            </a:pPr>
            <a:r>
              <a:rPr kumimoji="1" lang="en-US" sz="3300" b="1" i="0" u="none" strike="noStrike" kern="1200" cap="none" spc="-28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1" sz="3300" b="1" i="0" u="none" strike="noStrike" kern="1200" cap="none" spc="-28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yroscopes</a:t>
            </a:r>
            <a:r>
              <a:rPr kumimoji="1" lang="ja-JP" altLang="en-US" sz="3300" b="1" i="0" u="none" strike="noStrike" kern="1200" cap="none" spc="-28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（ジャイロスコープ）</a:t>
            </a:r>
            <a:r>
              <a:rPr kumimoji="1" sz="3300" b="1" i="0" u="none" strike="noStrike" kern="1200" cap="none" spc="-28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(measure 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angular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6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rates</a:t>
            </a:r>
            <a:r>
              <a:rPr kumimoji="1" sz="3300" b="0" i="0" u="none" strike="noStrike" kern="1200" cap="none" spc="-6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about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three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separate</a:t>
            </a:r>
            <a:r>
              <a:rPr kumimoji="1" sz="3300" b="0" i="0" u="none" strike="noStrike" kern="1200" cap="none" spc="5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axes</a:t>
            </a:r>
            <a:r>
              <a:rPr kumimoji="1" sz="3300" b="0" i="0" u="none" strike="noStrike" kern="1200" cap="none" spc="-1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75994" marR="191135" lvl="1" indent="-440055" algn="l" defTabSz="914400" rtl="0" eaLnBrk="1" fontAlgn="auto" latinLnBrk="0" hangingPunct="1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975360" algn="l"/>
                <a:tab pos="976630" algn="l"/>
              </a:tabLst>
              <a:defRPr/>
            </a:pPr>
            <a:r>
              <a:rPr kumimoji="1" sz="3300" b="1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accelerometers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(measure  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accelerations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along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three </a:t>
            </a:r>
            <a:r>
              <a:rPr kumimoji="1" sz="3300" b="0" i="0" u="none" strike="noStrike" kern="1200" cap="none" spc="-4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orthogonal</a:t>
            </a:r>
            <a:r>
              <a:rPr kumimoji="1" lang="en-US" sz="3300" b="0" i="0" u="none" strike="noStrike" kern="1200" cap="none" spc="-4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lang="ja-JP" altLang="en-US" sz="3300" b="0" i="0" u="none" strike="noStrike" kern="1200" cap="none" spc="-4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直交</a:t>
            </a:r>
            <a:r>
              <a:rPr kumimoji="1" lang="en-US" sz="3300" b="0" i="0" u="none" strike="noStrike" kern="1200" cap="none" spc="-4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1" sz="3300" b="0" i="0" u="none" strike="noStrike" kern="1200" cap="none" spc="-4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4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axes</a:t>
            </a:r>
            <a:r>
              <a:rPr kumimoji="1" sz="3300" b="0" i="0" u="none" strike="noStrike" kern="1200" cap="none" spc="-1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319405" lvl="0" indent="-440055" algn="l" defTabSz="914400" rtl="0" eaLnBrk="1" fontAlgn="auto" latinLnBrk="0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IMUs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come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 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factors;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cost 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varies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1" sz="3300" b="0" i="0" u="none" strike="noStrike" kern="1200" cap="none" spc="1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~$10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1" sz="3300" b="0" i="0" u="none" strike="noStrike" kern="1200" cap="none" spc="2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~$100K+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27791" y="2073113"/>
            <a:ext cx="2397505" cy="23975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97471" y="7801152"/>
            <a:ext cx="1005205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More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expensive IMUs use more complex components and have more accurate calibration models that can remove the e</a:t>
            </a:r>
            <a:r>
              <a:rPr lang="en-US" altLang="ja-JP" sz="2800" dirty="0">
                <a:solidFill>
                  <a:srgbClr val="000000"/>
                </a:solidFill>
                <a:latin typeface="POKZOB+HelveticaNeue"/>
              </a:rPr>
              <a:t>ff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ects of temperature fluctuations, for example.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0921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753" y="636495"/>
            <a:ext cx="10243185" cy="18307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30"/>
              </a:spcBef>
            </a:pPr>
            <a:r>
              <a:rPr sz="5900" spc="-430" dirty="0">
                <a:solidFill>
                  <a:srgbClr val="002A5C"/>
                </a:solidFill>
                <a:latin typeface="Tahoma"/>
                <a:cs typeface="Tahoma"/>
              </a:rPr>
              <a:t>Module </a:t>
            </a:r>
            <a:r>
              <a:rPr sz="5900" spc="-130" dirty="0">
                <a:solidFill>
                  <a:srgbClr val="002A5C"/>
                </a:solidFill>
                <a:latin typeface="Tahoma"/>
                <a:cs typeface="Tahoma"/>
              </a:rPr>
              <a:t>3 </a:t>
            </a:r>
            <a:r>
              <a:rPr sz="5900" b="0" spc="-215" dirty="0">
                <a:solidFill>
                  <a:srgbClr val="002A5C"/>
                </a:solidFill>
                <a:latin typeface="Arial"/>
                <a:cs typeface="Arial"/>
              </a:rPr>
              <a:t>| </a:t>
            </a:r>
            <a:r>
              <a:rPr sz="5900" b="0" spc="-420" dirty="0">
                <a:solidFill>
                  <a:srgbClr val="002A5C"/>
                </a:solidFill>
                <a:latin typeface="Arial"/>
                <a:cs typeface="Arial"/>
              </a:rPr>
              <a:t>GPS </a:t>
            </a:r>
            <a:r>
              <a:rPr sz="5900" b="0" spc="20" dirty="0">
                <a:solidFill>
                  <a:srgbClr val="002A5C"/>
                </a:solidFill>
                <a:latin typeface="Arial"/>
                <a:cs typeface="Arial"/>
              </a:rPr>
              <a:t>&amp; </a:t>
            </a:r>
            <a:r>
              <a:rPr sz="5900" b="0" spc="15" dirty="0">
                <a:solidFill>
                  <a:srgbClr val="002A5C"/>
                </a:solidFill>
                <a:latin typeface="Arial"/>
                <a:cs typeface="Arial"/>
              </a:rPr>
              <a:t>INS </a:t>
            </a:r>
            <a:r>
              <a:rPr sz="5900" b="0" spc="-125" dirty="0">
                <a:solidFill>
                  <a:srgbClr val="002A5C"/>
                </a:solidFill>
                <a:latin typeface="Arial"/>
                <a:cs typeface="Arial"/>
              </a:rPr>
              <a:t>Sensing  </a:t>
            </a:r>
            <a:r>
              <a:rPr sz="5900" b="0" spc="10" dirty="0">
                <a:solidFill>
                  <a:srgbClr val="002A5C"/>
                </a:solidFill>
                <a:latin typeface="Arial"/>
                <a:cs typeface="Arial"/>
              </a:rPr>
              <a:t>for </a:t>
            </a:r>
            <a:r>
              <a:rPr sz="5900" b="0" spc="-315" dirty="0" smtClean="0">
                <a:solidFill>
                  <a:srgbClr val="002A5C"/>
                </a:solidFill>
                <a:latin typeface="Arial"/>
                <a:cs typeface="Arial"/>
              </a:rPr>
              <a:t>Pose</a:t>
            </a:r>
            <a:r>
              <a:rPr lang="en-US" sz="5900" b="0" spc="-315" dirty="0" smtClean="0">
                <a:solidFill>
                  <a:srgbClr val="002A5C"/>
                </a:solidFill>
                <a:latin typeface="Arial"/>
                <a:cs typeface="Arial"/>
              </a:rPr>
              <a:t>(</a:t>
            </a:r>
            <a:r>
              <a:rPr lang="ja-JP" altLang="en-US" sz="5900" b="0" spc="-315" dirty="0" smtClean="0">
                <a:solidFill>
                  <a:srgbClr val="002A5C"/>
                </a:solidFill>
                <a:latin typeface="Arial"/>
                <a:cs typeface="Arial"/>
              </a:rPr>
              <a:t>ポーズ</a:t>
            </a:r>
            <a:r>
              <a:rPr lang="en-US" sz="5900" b="0" spc="-315" dirty="0" smtClean="0">
                <a:solidFill>
                  <a:srgbClr val="002A5C"/>
                </a:solidFill>
                <a:latin typeface="Arial"/>
                <a:cs typeface="Arial"/>
              </a:rPr>
              <a:t>)</a:t>
            </a:r>
            <a:r>
              <a:rPr sz="5900" b="0" spc="320" dirty="0" smtClean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5900" b="0" spc="15" dirty="0">
                <a:solidFill>
                  <a:srgbClr val="002A5C"/>
                </a:solidFill>
                <a:latin typeface="Arial"/>
                <a:cs typeface="Arial"/>
              </a:rPr>
              <a:t>Estimation</a:t>
            </a:r>
            <a:endParaRPr sz="5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68403" y="2894719"/>
            <a:ext cx="8535035" cy="437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50" spc="110" dirty="0">
                <a:solidFill>
                  <a:srgbClr val="002A5C"/>
                </a:solidFill>
                <a:latin typeface="Arial"/>
                <a:cs typeface="Arial"/>
              </a:rPr>
              <a:t>In </a:t>
            </a:r>
            <a:r>
              <a:rPr sz="4150" spc="55" dirty="0">
                <a:solidFill>
                  <a:srgbClr val="002A5C"/>
                </a:solidFill>
                <a:latin typeface="Arial"/>
                <a:cs typeface="Arial"/>
              </a:rPr>
              <a:t>this</a:t>
            </a:r>
            <a:r>
              <a:rPr sz="4150" spc="10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4150" spc="-35" dirty="0">
                <a:solidFill>
                  <a:srgbClr val="002A5C"/>
                </a:solidFill>
                <a:latin typeface="Arial"/>
                <a:cs typeface="Arial"/>
              </a:rPr>
              <a:t>module…</a:t>
            </a:r>
            <a:endParaRPr sz="4150"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spcBef>
                <a:spcPts val="353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15" dirty="0">
                <a:solidFill>
                  <a:srgbClr val="002A5C"/>
                </a:solidFill>
                <a:latin typeface="Arial"/>
                <a:cs typeface="Arial"/>
              </a:rPr>
              <a:t>3D kinematics, </a:t>
            </a:r>
            <a:r>
              <a:rPr sz="3300" spc="30" dirty="0">
                <a:solidFill>
                  <a:srgbClr val="002A5C"/>
                </a:solidFill>
                <a:latin typeface="Arial"/>
                <a:cs typeface="Arial"/>
              </a:rPr>
              <a:t>important </a:t>
            </a:r>
            <a:r>
              <a:rPr sz="3300" spc="-55" dirty="0">
                <a:solidFill>
                  <a:srgbClr val="002A5C"/>
                </a:solidFill>
                <a:latin typeface="Arial"/>
                <a:cs typeface="Arial"/>
              </a:rPr>
              <a:t>reference</a:t>
            </a:r>
            <a:r>
              <a:rPr sz="3300" spc="32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frames</a:t>
            </a:r>
            <a:endParaRPr sz="3300"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spcBef>
                <a:spcPts val="329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-15" dirty="0">
                <a:solidFill>
                  <a:srgbClr val="002A5C"/>
                </a:solidFill>
                <a:latin typeface="Arial"/>
                <a:cs typeface="Arial"/>
              </a:rPr>
              <a:t>Rotation</a:t>
            </a:r>
            <a:r>
              <a:rPr sz="3300" spc="9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40" dirty="0">
                <a:solidFill>
                  <a:srgbClr val="002A5C"/>
                </a:solidFill>
                <a:latin typeface="Arial"/>
                <a:cs typeface="Arial"/>
              </a:rPr>
              <a:t>representations</a:t>
            </a:r>
            <a:endParaRPr sz="3300"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spcBef>
                <a:spcPts val="329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55" dirty="0">
                <a:solidFill>
                  <a:srgbClr val="002A5C"/>
                </a:solidFill>
                <a:latin typeface="Arial"/>
                <a:cs typeface="Arial"/>
              </a:rPr>
              <a:t>Inertial </a:t>
            </a:r>
            <a:r>
              <a:rPr sz="3300" spc="-55" dirty="0">
                <a:solidFill>
                  <a:srgbClr val="002A5C"/>
                </a:solidFill>
                <a:latin typeface="Arial"/>
                <a:cs typeface="Arial"/>
              </a:rPr>
              <a:t>Measurement 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Unit</a:t>
            </a:r>
            <a:r>
              <a:rPr sz="3300" spc="27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45" dirty="0">
                <a:solidFill>
                  <a:srgbClr val="002A5C"/>
                </a:solidFill>
                <a:latin typeface="Arial"/>
                <a:cs typeface="Arial"/>
              </a:rPr>
              <a:t>(IMU)</a:t>
            </a:r>
            <a:endParaRPr sz="3300"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spcBef>
                <a:spcPts val="329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Global </a:t>
            </a:r>
            <a:r>
              <a:rPr sz="3300" spc="-30" dirty="0">
                <a:solidFill>
                  <a:srgbClr val="002A5C"/>
                </a:solidFill>
                <a:latin typeface="Arial"/>
                <a:cs typeface="Arial"/>
              </a:rPr>
              <a:t>Navigation </a:t>
            </a:r>
            <a:r>
              <a:rPr sz="3300" spc="25" dirty="0">
                <a:solidFill>
                  <a:srgbClr val="002A5C"/>
                </a:solidFill>
                <a:latin typeface="Arial"/>
                <a:cs typeface="Arial"/>
              </a:rPr>
              <a:t>Satellite </a:t>
            </a:r>
            <a:r>
              <a:rPr sz="3300" spc="-95" dirty="0">
                <a:solidFill>
                  <a:srgbClr val="002A5C"/>
                </a:solidFill>
                <a:latin typeface="Arial"/>
                <a:cs typeface="Arial"/>
              </a:rPr>
              <a:t>Systems</a:t>
            </a:r>
            <a:r>
              <a:rPr sz="3300" spc="44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10" dirty="0">
                <a:solidFill>
                  <a:srgbClr val="002A5C"/>
                </a:solidFill>
                <a:latin typeface="Arial"/>
                <a:cs typeface="Arial"/>
              </a:rPr>
              <a:t>(GNSS)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957050" y="2282534"/>
            <a:ext cx="4809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INS: inertial navigation system </a:t>
            </a:r>
            <a:endParaRPr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927" y="636495"/>
            <a:ext cx="482155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310" dirty="0">
                <a:latin typeface="Arial"/>
                <a:cs typeface="Arial"/>
              </a:rPr>
              <a:t>The</a:t>
            </a:r>
            <a:r>
              <a:rPr b="1" spc="95" dirty="0">
                <a:latin typeface="Arial"/>
                <a:cs typeface="Arial"/>
              </a:rPr>
              <a:t> </a:t>
            </a:r>
            <a:r>
              <a:rPr b="1" spc="-495" dirty="0">
                <a:latin typeface="Arial"/>
                <a:cs typeface="Arial"/>
              </a:rPr>
              <a:t>Gyroscope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694" y="2371174"/>
            <a:ext cx="11384280" cy="6846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marR="344805" lvl="0" indent="-44005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Gyroscope: </a:t>
            </a:r>
            <a:r>
              <a:rPr kumimoji="1" sz="3300" b="0" i="0" u="none" strike="noStrike" kern="1200" cap="none" spc="2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γῦρος </a:t>
            </a: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gûros, </a:t>
            </a:r>
            <a:r>
              <a:rPr kumimoji="1" sz="3300" b="0" i="0" u="none" strike="noStrike" kern="1200" cap="none" spc="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“circle” </a:t>
            </a:r>
            <a:r>
              <a:rPr kumimoji="1" sz="3300" b="0" i="0" u="none" strike="noStrike" kern="1200" cap="none" spc="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1" sz="3300" b="0" i="0" u="none" strike="noStrike" kern="1200" cap="none" spc="2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σκο</a:t>
            </a:r>
            <a:r>
              <a:rPr kumimoji="1" sz="3300" b="0" i="0" u="none" strike="noStrike" kern="1200" cap="none" spc="2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π</a:t>
            </a:r>
            <a:r>
              <a:rPr kumimoji="1" sz="3300" b="0" i="0" u="none" strike="noStrike" kern="1200" cap="none" spc="2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έω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skopé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ō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1" sz="330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 </a:t>
            </a:r>
            <a:r>
              <a:rPr kumimoji="1" sz="330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look”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75994" marR="617220" lvl="1" indent="-440055" algn="l" defTabSz="914400" rtl="0" eaLnBrk="1" fontAlgn="auto" latinLnBrk="0" hangingPunct="1">
              <a:lnSpc>
                <a:spcPct val="100000"/>
              </a:lnSpc>
              <a:spcBef>
                <a:spcPts val="123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975360" algn="l"/>
                <a:tab pos="976630" algn="l"/>
              </a:tabLst>
              <a:defRPr/>
            </a:pPr>
            <a:r>
              <a:rPr kumimoji="1" sz="330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Historically: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spinning disc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maintains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</a:t>
            </a: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orientation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relative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1" u="none" strike="noStrike" kern="1200" cap="none" spc="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inertial</a:t>
            </a:r>
            <a:r>
              <a:rPr kumimoji="1" sz="3300" b="0" i="1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300" b="0" i="1" u="none" strike="noStrike" kern="1200" cap="none" spc="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space</a:t>
            </a:r>
            <a:r>
              <a:rPr kumimoji="1" sz="3300" b="0" i="1" u="none" strike="noStrike" kern="1200" cap="none" spc="1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providing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orientation</a:t>
            </a:r>
            <a:r>
              <a:rPr kumimoji="1" sz="33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reference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75994" marR="288925" lvl="1" indent="-440055" algn="l" defTabSz="914400" rtl="0" eaLnBrk="1" fontAlgn="auto" latinLnBrk="0" hangingPunct="1">
              <a:lnSpc>
                <a:spcPct val="100000"/>
              </a:lnSpc>
              <a:spcBef>
                <a:spcPts val="123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975360" algn="l"/>
                <a:tab pos="976630" algn="l"/>
              </a:tabLst>
              <a:defRPr/>
            </a:pP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Modern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spinning-disk </a:t>
            </a:r>
            <a:r>
              <a:rPr kumimoji="1" sz="3300" b="0" i="0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gyroscopes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spin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1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24,000  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RPM!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2A5C"/>
              </a:buClr>
              <a:buSzTx/>
              <a:buFont typeface="Arial"/>
              <a:buChar char="•"/>
              <a:tabLst/>
              <a:defRPr/>
            </a:pPr>
            <a:endParaRPr kumimoji="1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5080" lvl="0" indent="-440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Microelectromechanical </a:t>
            </a:r>
            <a:r>
              <a:rPr kumimoji="1" sz="3300" b="0" i="0" u="none" strike="noStrike" kern="1200" cap="none" spc="-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systems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(MEMS)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1" sz="330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much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smaller 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1" sz="33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cheaper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75994" marR="0" lvl="1" indent="-440690" algn="l" defTabSz="914400" rtl="0" eaLnBrk="1" fontAlgn="auto" latinLnBrk="0" hangingPunct="1">
              <a:lnSpc>
                <a:spcPct val="100000"/>
              </a:lnSpc>
              <a:spcBef>
                <a:spcPts val="123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975360" algn="l"/>
                <a:tab pos="976630" algn="l"/>
              </a:tabLst>
              <a:defRPr/>
            </a:pPr>
            <a:r>
              <a:rPr kumimoji="1" sz="3300" b="0" i="0" u="none" strike="noStrike" kern="1200" cap="none" spc="-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1" u="none" strike="noStrike" kern="1200" cap="none" spc="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rates</a:t>
            </a:r>
            <a:r>
              <a:rPr kumimoji="1" sz="3300" b="0" i="1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instead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orientation</a:t>
            </a:r>
            <a:r>
              <a:rPr kumimoji="1" sz="3300" b="0" i="0" u="none" strike="noStrike" kern="1200" cap="none" spc="8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directly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75994" marR="0" lvl="1" indent="-440690" algn="l" defTabSz="914400" rtl="0" eaLnBrk="1" fontAlgn="auto" latinLnBrk="0" hangingPunct="1">
              <a:lnSpc>
                <a:spcPct val="100000"/>
              </a:lnSpc>
              <a:spcBef>
                <a:spcPts val="123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975360" algn="l"/>
                <a:tab pos="976630" algn="l"/>
              </a:tabLst>
              <a:defRPr/>
            </a:pP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Measurements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1" sz="3300" b="1" i="0" u="none" strike="noStrike" kern="1200" cap="none" spc="-2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noisy</a:t>
            </a:r>
            <a:r>
              <a:rPr kumimoji="1" sz="3300" b="1" i="0" u="none" strike="noStrike" kern="1200" cap="none" spc="-2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1" sz="3300" b="1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drift</a:t>
            </a:r>
            <a:r>
              <a:rPr kumimoji="1" sz="3300" b="1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</a:t>
            </a:r>
            <a:r>
              <a:rPr kumimoji="1" sz="3300" b="0" i="0" u="none" strike="noStrike" kern="1200" cap="none" spc="4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53645" y="6810882"/>
            <a:ext cx="2494075" cy="1722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775450" y="4551724"/>
            <a:ext cx="9025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due to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angular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GRMOZQ+HelveticaNeue"/>
              </a:rPr>
              <a:t>momentum</a:t>
            </a:r>
            <a:r>
              <a:rPr lang="ja-JP" altLang="en-US" sz="2400" dirty="0" smtClean="0">
                <a:solidFill>
                  <a:srgbClr val="FF0000"/>
                </a:solidFill>
                <a:latin typeface="GRMOZQ+HelveticaNeue"/>
              </a:rPr>
              <a:t>（角運動量）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,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resist changes in orientation. </a:t>
            </a:r>
            <a:endParaRPr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4032250" y="9375817"/>
            <a:ext cx="1005205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MEMS consists of a small silicon tuning fork that changes its </a:t>
            </a: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resonance</a:t>
            </a:r>
            <a:r>
              <a:rPr lang="ja-JP" altLang="en-US" sz="2800" dirty="0" smtClean="0">
                <a:solidFill>
                  <a:srgbClr val="000000"/>
                </a:solidFill>
                <a:latin typeface="GRMOZQ+HelveticaNeue"/>
              </a:rPr>
              <a:t>（共振）</a:t>
            </a: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properties based on an applied rotation or orientation change. </a:t>
            </a:r>
            <a:endParaRPr lang="ja-JP" altLang="en-US" sz="28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295" y="1242132"/>
            <a:ext cx="3230556" cy="323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844675"/>
            <a:ext cx="10158730" cy="761904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79450" y="9431972"/>
            <a:ext cx="113538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https://en.wikipedia.org/wiki/</a:t>
            </a:r>
            <a:r>
              <a:rPr lang="ja-JP" altLang="en-US" dirty="0" smtClean="0">
                <a:hlinkClick r:id="rId3"/>
              </a:rPr>
              <a:t>Gyroscope</a:t>
            </a:r>
            <a:endParaRPr lang="en-US" altLang="ja-JP" dirty="0" smtClean="0"/>
          </a:p>
          <a:p>
            <a:pPr marL="342900" indent="-342900">
              <a:buFontTx/>
              <a:buChar char="-"/>
            </a:pPr>
            <a:r>
              <a:rPr lang="en-US" altLang="ja-JP" sz="2400" dirty="0" smtClean="0"/>
              <a:t>It is a spinning wheel or disc in which the axis of rotation (</a:t>
            </a:r>
            <a:r>
              <a:rPr lang="en-US" altLang="ja-JP" sz="2400" dirty="0" smtClean="0">
                <a:solidFill>
                  <a:srgbClr val="FF0000"/>
                </a:solidFill>
              </a:rPr>
              <a:t>spin</a:t>
            </a:r>
            <a:r>
              <a:rPr lang="en-US" altLang="ja-JP" sz="2400" dirty="0" smtClean="0"/>
              <a:t> </a:t>
            </a:r>
            <a:r>
              <a:rPr lang="en-US" altLang="ja-JP" sz="2400" dirty="0" smtClean="0">
                <a:solidFill>
                  <a:srgbClr val="FF0000"/>
                </a:solidFill>
              </a:rPr>
              <a:t>axis</a:t>
            </a:r>
            <a:r>
              <a:rPr lang="en-US" altLang="ja-JP" sz="2400" dirty="0" smtClean="0"/>
              <a:t>) is free to </a:t>
            </a:r>
            <a:r>
              <a:rPr lang="en-US" altLang="ja-JP" sz="2400" dirty="0" smtClean="0">
                <a:solidFill>
                  <a:srgbClr val="FF0000"/>
                </a:solidFill>
              </a:rPr>
              <a:t>assume</a:t>
            </a:r>
            <a:r>
              <a:rPr lang="en-US" altLang="ja-JP" sz="2400" dirty="0" smtClean="0"/>
              <a:t> any </a:t>
            </a:r>
            <a:r>
              <a:rPr lang="en-US" altLang="ja-JP" sz="2400" dirty="0" smtClean="0">
                <a:solidFill>
                  <a:srgbClr val="FF0000"/>
                </a:solidFill>
              </a:rPr>
              <a:t>orientation</a:t>
            </a:r>
            <a:r>
              <a:rPr lang="en-US" altLang="ja-JP" sz="2400" dirty="0" smtClean="0"/>
              <a:t> </a:t>
            </a:r>
            <a:r>
              <a:rPr lang="en-US" altLang="ja-JP" sz="2400" dirty="0" smtClean="0">
                <a:solidFill>
                  <a:srgbClr val="FF0000"/>
                </a:solidFill>
              </a:rPr>
              <a:t>by itself</a:t>
            </a:r>
            <a:r>
              <a:rPr lang="en-US" altLang="ja-JP" sz="24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/>
              <a:t>When rotating, the orientation of spin axis is </a:t>
            </a:r>
            <a:r>
              <a:rPr lang="en-US" altLang="ja-JP" sz="2400" dirty="0" smtClean="0">
                <a:solidFill>
                  <a:srgbClr val="FF0000"/>
                </a:solidFill>
              </a:rPr>
              <a:t>unaffected</a:t>
            </a:r>
            <a:r>
              <a:rPr lang="en-US" altLang="ja-JP" sz="2400" dirty="0" smtClean="0"/>
              <a:t> by </a:t>
            </a:r>
            <a:r>
              <a:rPr lang="en-US" altLang="ja-JP" sz="2400" dirty="0" smtClean="0">
                <a:solidFill>
                  <a:srgbClr val="FF0000"/>
                </a:solidFill>
              </a:rPr>
              <a:t>tilting</a:t>
            </a:r>
            <a:r>
              <a:rPr lang="en-US" altLang="ja-JP" sz="2400" dirty="0" smtClean="0"/>
              <a:t> (</a:t>
            </a:r>
            <a:r>
              <a:rPr lang="ja-JP" altLang="en-US" sz="2400" dirty="0" smtClean="0"/>
              <a:t>傾ける</a:t>
            </a:r>
            <a:r>
              <a:rPr lang="en-US" altLang="ja-JP" sz="2400" dirty="0" smtClean="0"/>
              <a:t>) or </a:t>
            </a:r>
            <a:r>
              <a:rPr lang="en-US" altLang="ja-JP" sz="2400" dirty="0" smtClean="0">
                <a:solidFill>
                  <a:srgbClr val="FF0000"/>
                </a:solidFill>
              </a:rPr>
              <a:t>rotation</a:t>
            </a:r>
            <a:r>
              <a:rPr lang="en-US" altLang="ja-JP" sz="2400" dirty="0" smtClean="0"/>
              <a:t> of the </a:t>
            </a:r>
            <a:r>
              <a:rPr lang="en-US" altLang="ja-JP" sz="2400" dirty="0" smtClean="0">
                <a:solidFill>
                  <a:srgbClr val="FF0000"/>
                </a:solidFill>
              </a:rPr>
              <a:t>mounting</a:t>
            </a:r>
            <a:r>
              <a:rPr lang="en-US" altLang="ja-JP" sz="2400" dirty="0" smtClean="0"/>
              <a:t>, according to the </a:t>
            </a:r>
            <a:r>
              <a:rPr lang="en-US" altLang="ja-JP" sz="2400" dirty="0" smtClean="0">
                <a:solidFill>
                  <a:srgbClr val="FF0000"/>
                </a:solidFill>
              </a:rPr>
              <a:t>conservation of angular momentum</a:t>
            </a:r>
            <a:r>
              <a:rPr lang="ja-JP" altLang="en-US" sz="2400" dirty="0" smtClean="0">
                <a:solidFill>
                  <a:srgbClr val="FF0000"/>
                </a:solidFill>
              </a:rPr>
              <a:t>（角運動量）</a:t>
            </a:r>
            <a:r>
              <a:rPr lang="en-US" altLang="ja-JP" sz="2400" dirty="0" smtClean="0"/>
              <a:t>.</a:t>
            </a:r>
            <a:endParaRPr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871450" y="1006475"/>
            <a:ext cx="6934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角運動量保存の法則（</a:t>
            </a:r>
            <a:r>
              <a:rPr lang="en-US" altLang="ja-JP" sz="2400" dirty="0">
                <a:hlinkClick r:id="rId4"/>
              </a:rPr>
              <a:t>https://ja.wikipedia.org/wiki/%</a:t>
            </a:r>
            <a:r>
              <a:rPr lang="en-US" altLang="ja-JP" sz="2400" dirty="0" smtClean="0">
                <a:hlinkClick r:id="rId4"/>
              </a:rPr>
              <a:t>E8%A7%92%E9%81%8B%E5%8B%95%E9%87%8F%E4%BF%9D%E5%AD%98%E3%81%AE%E6%B3%95%E5%89%87</a:t>
            </a:r>
            <a:r>
              <a:rPr kumimoji="1" lang="ja-JP" altLang="en-US" sz="2400" dirty="0" smtClean="0"/>
              <a:t>）</a:t>
            </a:r>
            <a:endParaRPr kumimoji="1" lang="en-US" altLang="ja-JP" sz="2400" dirty="0" smtClean="0"/>
          </a:p>
          <a:p>
            <a:r>
              <a:rPr lang="ja-JP" altLang="en-US" sz="2400" dirty="0"/>
              <a:t>この特別な場合として、</a:t>
            </a:r>
            <a:r>
              <a:rPr lang="ja-JP" altLang="en-US" sz="2400" dirty="0">
                <a:solidFill>
                  <a:srgbClr val="FF0000"/>
                </a:solidFill>
              </a:rPr>
              <a:t>外力が働かない</a:t>
            </a:r>
            <a:r>
              <a:rPr lang="ja-JP" altLang="en-US" sz="2400" dirty="0"/>
              <a:t>（もしくは外力が働いていたとしてもそれによる</a:t>
            </a:r>
            <a:r>
              <a:rPr lang="ja-JP" altLang="en-US" sz="2400" dirty="0">
                <a:solidFill>
                  <a:srgbClr val="FF0000"/>
                </a:solidFill>
              </a:rPr>
              <a:t>トルクが</a:t>
            </a:r>
            <a:r>
              <a:rPr lang="en-US" altLang="ja-JP" sz="2400" dirty="0">
                <a:solidFill>
                  <a:srgbClr val="FF0000"/>
                </a:solidFill>
              </a:rPr>
              <a:t>0</a:t>
            </a:r>
            <a:r>
              <a:rPr lang="ja-JP" altLang="en-US" sz="2400" dirty="0"/>
              <a:t>の）場合、質点系の</a:t>
            </a:r>
            <a:r>
              <a:rPr lang="ja-JP" altLang="en-US" sz="2400" dirty="0">
                <a:solidFill>
                  <a:srgbClr val="FF0000"/>
                </a:solidFill>
              </a:rPr>
              <a:t>角運動量</a:t>
            </a:r>
            <a:r>
              <a:rPr lang="ja-JP" altLang="en-US" sz="2400" dirty="0"/>
              <a:t>は</a:t>
            </a:r>
            <a:r>
              <a:rPr lang="ja-JP" altLang="en-US" sz="2400" dirty="0">
                <a:solidFill>
                  <a:srgbClr val="FF0000"/>
                </a:solidFill>
              </a:rPr>
              <a:t>常に一定</a:t>
            </a:r>
            <a:r>
              <a:rPr lang="ja-JP" altLang="en-US" sz="2400" dirty="0"/>
              <a:t>である</a:t>
            </a:r>
            <a:r>
              <a:rPr lang="ja-JP" altLang="en-US" sz="2400" dirty="0" smtClean="0"/>
              <a:t>。</a:t>
            </a:r>
            <a:endParaRPr lang="en-US" altLang="ja-JP" sz="2400" dirty="0" smtClean="0"/>
          </a:p>
          <a:p>
            <a:r>
              <a:rPr lang="ja-JP" altLang="en-US" sz="2400" dirty="0" smtClean="0"/>
              <a:t>例えば</a:t>
            </a:r>
            <a:r>
              <a:rPr lang="ja-JP" altLang="en-US" sz="2400" dirty="0"/>
              <a:t>、</a:t>
            </a:r>
            <a:r>
              <a:rPr lang="ja-JP" altLang="en-US" sz="2400" dirty="0">
                <a:solidFill>
                  <a:srgbClr val="FF0000"/>
                </a:solidFill>
              </a:rPr>
              <a:t>フィギュアスケート</a:t>
            </a:r>
            <a:r>
              <a:rPr lang="ja-JP" altLang="en-US" sz="2400" dirty="0"/>
              <a:t>の選手がスピンをする際、前に</a:t>
            </a:r>
            <a:r>
              <a:rPr lang="ja-JP" altLang="en-US" sz="2400" dirty="0">
                <a:solidFill>
                  <a:srgbClr val="FF0000"/>
                </a:solidFill>
              </a:rPr>
              <a:t>突き出した腕</a:t>
            </a:r>
            <a:r>
              <a:rPr lang="ja-JP" altLang="en-US" sz="2400" dirty="0"/>
              <a:t>を</a:t>
            </a:r>
            <a:r>
              <a:rPr lang="ja-JP" altLang="en-US" sz="2400" dirty="0">
                <a:solidFill>
                  <a:srgbClr val="FF0000"/>
                </a:solidFill>
              </a:rPr>
              <a:t>体に引きつける</a:t>
            </a:r>
            <a:r>
              <a:rPr lang="ja-JP" altLang="en-US" sz="2400" dirty="0"/>
              <a:t>ことで</a:t>
            </a:r>
            <a:r>
              <a:rPr lang="ja-JP" altLang="en-US" sz="2400" dirty="0">
                <a:solidFill>
                  <a:srgbClr val="FF0000"/>
                </a:solidFill>
              </a:rPr>
              <a:t>回転が速くなる</a:t>
            </a:r>
            <a:r>
              <a:rPr lang="ja-JP" altLang="en-US" sz="2400" dirty="0"/>
              <a:t>（角速度が大きくなる）</a:t>
            </a:r>
            <a:r>
              <a:rPr lang="ja-JP" altLang="en-US" sz="2400" dirty="0" smtClean="0"/>
              <a:t>。</a:t>
            </a:r>
            <a:endParaRPr lang="en-US" altLang="ja-JP" sz="2400" dirty="0" smtClean="0"/>
          </a:p>
          <a:p>
            <a:r>
              <a:rPr lang="ja-JP" altLang="en-US" sz="2400" dirty="0" smtClean="0"/>
              <a:t>この</a:t>
            </a:r>
            <a:r>
              <a:rPr lang="ja-JP" altLang="en-US" sz="2400" dirty="0"/>
              <a:t>とき回転軸から腕先までの距離が短くなるため、かわりに回転が速くなることによって、</a:t>
            </a:r>
            <a:r>
              <a:rPr lang="ja-JP" altLang="en-US" sz="2400" dirty="0">
                <a:solidFill>
                  <a:srgbClr val="FF0000"/>
                </a:solidFill>
              </a:rPr>
              <a:t>角運動量が一定に保たれる</a:t>
            </a:r>
            <a:r>
              <a:rPr lang="ja-JP" altLang="en-US" sz="2400" dirty="0"/>
              <a:t>。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52050" y="6188075"/>
            <a:ext cx="952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ja-JP" sz="2400" dirty="0" smtClean="0"/>
              <a:t>A set of three gimbals, one mounted on the other with 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orthogonal</a:t>
            </a:r>
            <a:r>
              <a:rPr kumimoji="1" lang="en-US" altLang="ja-JP" sz="2400" dirty="0" smtClean="0"/>
              <a:t> pivot axes, may be used to allow a wheel mounted on the 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innermost</a:t>
            </a:r>
            <a:r>
              <a:rPr kumimoji="1" lang="en-US" altLang="ja-JP" sz="2400" dirty="0" smtClean="0"/>
              <a:t> gimbal to have an 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orientation</a:t>
            </a:r>
            <a:r>
              <a:rPr kumimoji="1" lang="en-US" altLang="ja-JP" sz="2400" dirty="0" smtClean="0"/>
              <a:t> remaining 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independent</a:t>
            </a:r>
            <a:r>
              <a:rPr kumimoji="1" lang="en-US" altLang="ja-JP" sz="2400" dirty="0" smtClean="0"/>
              <a:t> of the orientation, in space, of its 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support</a:t>
            </a:r>
            <a:r>
              <a:rPr kumimoji="1" lang="en-US" altLang="ja-JP" sz="2400" dirty="0" smtClean="0"/>
              <a:t>.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（３つジンバルの回転軸が直交しているので、回転はお互いに独立）</a:t>
            </a:r>
            <a:endParaRPr kumimoji="1" lang="en-US" altLang="ja-JP" sz="2400" dirty="0" smtClean="0"/>
          </a:p>
          <a:p>
            <a:pPr marL="342900" indent="-342900">
              <a:buFontTx/>
              <a:buChar char="-"/>
            </a:pP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070850" y="824547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ローター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240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927" y="636495"/>
            <a:ext cx="616077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310" dirty="0">
                <a:latin typeface="Arial"/>
                <a:cs typeface="Arial"/>
              </a:rPr>
              <a:t>The</a:t>
            </a:r>
            <a:r>
              <a:rPr b="1" spc="110" dirty="0">
                <a:latin typeface="Arial"/>
                <a:cs typeface="Arial"/>
              </a:rPr>
              <a:t> </a:t>
            </a:r>
            <a:r>
              <a:rPr b="1" spc="-315" dirty="0">
                <a:latin typeface="Arial"/>
                <a:cs typeface="Arial"/>
              </a:rPr>
              <a:t>Accelerometer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25724" y="5180859"/>
            <a:ext cx="5614670" cy="11563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2865" marR="55880" lvl="0" indent="-7620" algn="ctr" defTabSz="914400" rtl="0" eaLnBrk="1" fontAlgn="auto" latinLnBrk="0" hangingPunct="1">
              <a:lnSpc>
                <a:spcPct val="86000"/>
              </a:lnSpc>
              <a:spcBef>
                <a:spcPts val="535"/>
              </a:spcBef>
              <a:spcAft>
                <a:spcPts val="0"/>
              </a:spcAft>
              <a:buClrTx/>
              <a:buSzTx/>
              <a:buFontTx/>
              <a:buNone/>
              <a:tabLst>
                <a:tab pos="2202815" algn="l"/>
              </a:tabLst>
              <a:defRPr/>
            </a:pPr>
            <a:r>
              <a:rPr kumimoji="1" sz="2450" b="0" i="0" u="none" strike="noStrike" kern="1200" cap="none" spc="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Sitting</a:t>
            </a:r>
            <a:r>
              <a:rPr kumimoji="1" sz="24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still</a:t>
            </a:r>
            <a:r>
              <a:rPr kumimoji="1" sz="245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1" sz="24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 </a:t>
            </a:r>
            <a:r>
              <a:rPr kumimoji="1" sz="24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desk, </a:t>
            </a:r>
            <a:r>
              <a:rPr kumimoji="1" sz="24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 </a:t>
            </a:r>
            <a:r>
              <a:rPr kumimoji="1" sz="2450" b="0" i="1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proper  </a:t>
            </a:r>
            <a:r>
              <a:rPr kumimoji="1" sz="24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acceleration</a:t>
            </a:r>
            <a:r>
              <a:rPr kumimoji="1" sz="24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	</a:t>
            </a:r>
            <a:r>
              <a:rPr kumimoji="1" sz="4950" b="0" i="1" u="none" strike="noStrike" kern="1200" cap="none" spc="-7" normalizeH="0" baseline="-8417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</a:t>
            </a:r>
            <a:r>
              <a:rPr kumimoji="1" sz="4950" b="0" i="1" u="none" strike="noStrike" kern="1200" cap="none" spc="-7" normalizeH="0" baseline="-841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upwards</a:t>
            </a: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 </a:t>
            </a:r>
            <a:r>
              <a:rPr kumimoji="1" sz="24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(think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</a:t>
            </a:r>
            <a:r>
              <a:rPr kumimoji="1" sz="24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‘normal’ </a:t>
            </a:r>
            <a:r>
              <a:rPr kumimoji="1" sz="2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force </a:t>
            </a:r>
            <a:r>
              <a:rPr kumimoji="1" sz="24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holding </a:t>
            </a:r>
            <a:r>
              <a:rPr kumimoji="1" sz="24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</a:t>
            </a:r>
            <a:r>
              <a:rPr kumimoji="1" sz="24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up)</a:t>
            </a:r>
            <a:endParaRPr kumimoji="1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4056" y="6595126"/>
            <a:ext cx="15875000" cy="299783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7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localization, </a:t>
            </a:r>
            <a:r>
              <a:rPr kumimoji="1" sz="3300" b="0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330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typically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require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acceleration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relative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xed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reference</a:t>
            </a:r>
            <a:r>
              <a:rPr kumimoji="1" sz="3300" b="0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01394" marR="0" lvl="0" indent="-440690" algn="l" defTabSz="914400" rtl="0" eaLnBrk="1" fontAlgn="auto" latinLnBrk="0" hangingPunct="1">
              <a:lnSpc>
                <a:spcPct val="100000"/>
              </a:lnSpc>
              <a:spcBef>
                <a:spcPts val="164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000760" algn="l"/>
                <a:tab pos="1002030" algn="l"/>
              </a:tabLst>
              <a:defRPr/>
            </a:pP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‘coordinate’</a:t>
            </a:r>
            <a:r>
              <a:rPr kumimoji="1" sz="33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acceleration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01394" marR="0" lvl="0" indent="-440690" algn="l" defTabSz="9144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000760" algn="l"/>
                <a:tab pos="1002030" algn="l"/>
              </a:tabLst>
              <a:defRPr/>
            </a:pP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computed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fundamental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equation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accelerometers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gravity</a:t>
            </a:r>
            <a:r>
              <a:rPr kumimoji="1" sz="3300" b="0" i="0" u="none" strike="noStrike" kern="1200" cap="none" spc="2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eld: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48690" marR="0" lvl="0" indent="0" algn="ctr" defTabSz="914400" rtl="0" eaLnBrk="1" fontAlgn="auto" latinLnBrk="0" hangingPunct="1">
              <a:lnSpc>
                <a:spcPct val="100000"/>
              </a:lnSpc>
              <a:spcBef>
                <a:spcPts val="3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 </a:t>
            </a:r>
            <a:r>
              <a:rPr kumimoji="1" sz="3300" b="0" i="0" u="none" strike="noStrike" kern="1200" cap="none" spc="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 </a:t>
            </a:r>
            <a:r>
              <a:rPr kumimoji="1" sz="3300" b="0" i="0" u="none" strike="noStrike" kern="1200" cap="none" spc="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</a:t>
            </a:r>
            <a:r>
              <a:rPr kumimoji="1" sz="33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4950" b="0" i="0" u="none" strike="noStrike" kern="1200" cap="none" spc="-772" normalizeH="0" baseline="193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·</a:t>
            </a:r>
            <a:r>
              <a:rPr kumimoji="1" sz="3300" b="1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0" u="none" strike="noStrike" kern="1200" cap="none" spc="-772" normalizeH="0" baseline="193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·</a:t>
            </a:r>
            <a:r>
              <a:rPr kumimoji="1" sz="3525" b="0" i="1" u="none" strike="noStrike" kern="1200" cap="none" spc="-77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13818" y="4016353"/>
            <a:ext cx="22987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2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endParaRPr kumimoji="1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2662" y="4118444"/>
            <a:ext cx="170815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meas </a:t>
            </a:r>
            <a:r>
              <a:rPr kumimoji="1" sz="4800" b="0" i="0" u="none" strike="noStrike" kern="1200" cap="none" spc="592" normalizeH="0" baseline="13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 </a:t>
            </a:r>
            <a:r>
              <a:rPr kumimoji="1" sz="4800" b="1" i="0" u="none" strike="noStrike" kern="1200" cap="none" spc="7" normalizeH="0" baseline="13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</a:t>
            </a:r>
            <a:r>
              <a:rPr kumimoji="1" sz="4800" b="1" i="0" u="none" strike="noStrike" kern="1200" cap="none" spc="30" normalizeH="0" baseline="13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4800" b="0" i="0" u="none" strike="noStrike" kern="1200" cap="none" spc="592" normalizeH="0" baseline="13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</a:t>
            </a:r>
            <a:endParaRPr kumimoji="1" sz="4800" b="0" i="0" u="none" strike="noStrike" kern="1200" cap="none" spc="0" normalizeH="0" baseline="1388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75768" y="4320625"/>
            <a:ext cx="1779270" cy="27940"/>
          </a:xfrm>
          <a:custGeom>
            <a:avLst/>
            <a:gdLst/>
            <a:ahLst/>
            <a:cxnLst/>
            <a:rect l="l" t="t" r="r" b="b"/>
            <a:pathLst>
              <a:path w="1779269" h="27939">
                <a:moveTo>
                  <a:pt x="1779139" y="0"/>
                </a:moveTo>
                <a:lnTo>
                  <a:pt x="0" y="0"/>
                </a:lnTo>
                <a:lnTo>
                  <a:pt x="0" y="27360"/>
                </a:lnTo>
                <a:lnTo>
                  <a:pt x="1779139" y="27360"/>
                </a:lnTo>
                <a:lnTo>
                  <a:pt x="1779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78506" y="3675378"/>
            <a:ext cx="1774189" cy="116268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800" b="1" i="0" u="none" strike="noStrike" kern="1200" cap="none" spc="-22" normalizeH="0" baseline="13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</a:t>
            </a:r>
            <a:r>
              <a:rPr kumimoji="1" sz="22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non</a:t>
            </a:r>
            <a:r>
              <a:rPr kumimoji="1" sz="22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22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gravity</a:t>
            </a:r>
            <a:endParaRPr kumimoji="1" sz="2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20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</a:t>
            </a:r>
            <a:endParaRPr kumimoji="1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7663" y="2015164"/>
            <a:ext cx="7943850" cy="20473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94030" marR="5080" lvl="0" indent="-48196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94030" algn="l"/>
                <a:tab pos="494665" algn="l"/>
              </a:tabLst>
              <a:defRPr/>
            </a:pP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Accelerometers </a:t>
            </a:r>
            <a:r>
              <a:rPr kumimoji="1" sz="3300" b="0" i="0" u="none" strike="noStrike" kern="1200" cap="none" spc="-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acceleration 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relative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1" u="none" strike="noStrike" kern="1200" cap="none" spc="8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free-fall</a:t>
            </a:r>
            <a:r>
              <a:rPr kumimoji="1" lang="ja-JP" altLang="en-US" sz="3300" b="0" i="1" u="none" strike="noStrike" kern="1200" cap="none" spc="8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（自由落下）</a:t>
            </a:r>
            <a:r>
              <a:rPr kumimoji="1" sz="3300" b="0" i="1" u="none" strike="noStrike" kern="1200" cap="none" spc="8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300" b="0" i="1" u="none" strike="noStrike" kern="1200" cap="none" spc="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also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called  the </a:t>
            </a:r>
            <a:r>
              <a:rPr kumimoji="1" sz="3300" b="0" i="1" u="none" strike="noStrike" kern="1200" cap="none" spc="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proper </a:t>
            </a:r>
            <a:r>
              <a:rPr kumimoji="1" sz="3300" b="0" i="1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acceleration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1" sz="3300" b="0" i="1" u="none" strike="noStrike" kern="1200" cap="none" spc="1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specific</a:t>
            </a:r>
            <a:r>
              <a:rPr kumimoji="1" sz="3300" b="0" i="1" u="none" strike="noStrike" kern="1200" cap="none" spc="9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300" b="0" i="1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force</a:t>
            </a:r>
            <a:r>
              <a:rPr kumimoji="1" sz="330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35308" y="1991036"/>
            <a:ext cx="6169025" cy="3996054"/>
            <a:chOff x="1735308" y="1991036"/>
            <a:chExt cx="6169025" cy="3996054"/>
          </a:xfrm>
        </p:grpSpPr>
        <p:sp>
          <p:nvSpPr>
            <p:cNvPr id="11" name="object 11"/>
            <p:cNvSpPr/>
            <p:nvPr/>
          </p:nvSpPr>
          <p:spPr>
            <a:xfrm>
              <a:off x="1735308" y="1991036"/>
              <a:ext cx="6169025" cy="3996054"/>
            </a:xfrm>
            <a:custGeom>
              <a:avLst/>
              <a:gdLst/>
              <a:ahLst/>
              <a:cxnLst/>
              <a:rect l="l" t="t" r="r" b="b"/>
              <a:pathLst>
                <a:path w="6169025" h="3996054">
                  <a:moveTo>
                    <a:pt x="6168631" y="0"/>
                  </a:moveTo>
                  <a:lnTo>
                    <a:pt x="0" y="0"/>
                  </a:lnTo>
                  <a:lnTo>
                    <a:pt x="0" y="3995783"/>
                  </a:lnTo>
                  <a:lnTo>
                    <a:pt x="6168631" y="3995783"/>
                  </a:lnTo>
                  <a:lnTo>
                    <a:pt x="616863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784452" y="4333197"/>
              <a:ext cx="561975" cy="609600"/>
            </a:xfrm>
            <a:custGeom>
              <a:avLst/>
              <a:gdLst/>
              <a:ahLst/>
              <a:cxnLst/>
              <a:rect l="l" t="t" r="r" b="b"/>
              <a:pathLst>
                <a:path w="561975" h="609600">
                  <a:moveTo>
                    <a:pt x="0" y="609525"/>
                  </a:moveTo>
                  <a:lnTo>
                    <a:pt x="561356" y="609525"/>
                  </a:lnTo>
                  <a:lnTo>
                    <a:pt x="561356" y="0"/>
                  </a:lnTo>
                  <a:lnTo>
                    <a:pt x="0" y="0"/>
                  </a:lnTo>
                  <a:lnTo>
                    <a:pt x="0" y="609525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518140" y="4333197"/>
              <a:ext cx="115570" cy="609600"/>
            </a:xfrm>
            <a:custGeom>
              <a:avLst/>
              <a:gdLst/>
              <a:ahLst/>
              <a:cxnLst/>
              <a:rect l="l" t="t" r="r" b="b"/>
              <a:pathLst>
                <a:path w="115570" h="609600">
                  <a:moveTo>
                    <a:pt x="0" y="609525"/>
                  </a:moveTo>
                  <a:lnTo>
                    <a:pt x="115500" y="609525"/>
                  </a:lnTo>
                  <a:lnTo>
                    <a:pt x="115500" y="0"/>
                  </a:lnTo>
                  <a:lnTo>
                    <a:pt x="0" y="0"/>
                  </a:lnTo>
                  <a:lnTo>
                    <a:pt x="0" y="609525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109774" y="2506947"/>
              <a:ext cx="5473065" cy="1708150"/>
            </a:xfrm>
            <a:custGeom>
              <a:avLst/>
              <a:gdLst/>
              <a:ahLst/>
              <a:cxnLst/>
              <a:rect l="l" t="t" r="r" b="b"/>
              <a:pathLst>
                <a:path w="5473065" h="1708150">
                  <a:moveTo>
                    <a:pt x="5472722" y="1165936"/>
                  </a:moveTo>
                  <a:lnTo>
                    <a:pt x="5471985" y="1165936"/>
                  </a:lnTo>
                  <a:lnTo>
                    <a:pt x="5047627" y="0"/>
                  </a:lnTo>
                  <a:lnTo>
                    <a:pt x="4885690" y="58940"/>
                  </a:lnTo>
                  <a:lnTo>
                    <a:pt x="5288597" y="1165936"/>
                  </a:lnTo>
                  <a:lnTo>
                    <a:pt x="4429887" y="1165936"/>
                  </a:lnTo>
                  <a:lnTo>
                    <a:pt x="4429887" y="432244"/>
                  </a:lnTo>
                  <a:lnTo>
                    <a:pt x="4257548" y="432244"/>
                  </a:lnTo>
                  <a:lnTo>
                    <a:pt x="4257548" y="1165936"/>
                  </a:lnTo>
                  <a:lnTo>
                    <a:pt x="3408362" y="1165936"/>
                  </a:lnTo>
                  <a:lnTo>
                    <a:pt x="3408362" y="432244"/>
                  </a:lnTo>
                  <a:lnTo>
                    <a:pt x="3236023" y="432244"/>
                  </a:lnTo>
                  <a:lnTo>
                    <a:pt x="3236023" y="1165936"/>
                  </a:lnTo>
                  <a:lnTo>
                    <a:pt x="2386838" y="1165936"/>
                  </a:lnTo>
                  <a:lnTo>
                    <a:pt x="2386838" y="432244"/>
                  </a:lnTo>
                  <a:lnTo>
                    <a:pt x="2214511" y="432244"/>
                  </a:lnTo>
                  <a:lnTo>
                    <a:pt x="2214511" y="1165936"/>
                  </a:lnTo>
                  <a:lnTo>
                    <a:pt x="1365313" y="1165936"/>
                  </a:lnTo>
                  <a:lnTo>
                    <a:pt x="1365313" y="432244"/>
                  </a:lnTo>
                  <a:lnTo>
                    <a:pt x="1192987" y="432244"/>
                  </a:lnTo>
                  <a:lnTo>
                    <a:pt x="1192987" y="1165936"/>
                  </a:lnTo>
                  <a:lnTo>
                    <a:pt x="577227" y="1165936"/>
                  </a:lnTo>
                  <a:lnTo>
                    <a:pt x="161925" y="24904"/>
                  </a:lnTo>
                  <a:lnTo>
                    <a:pt x="0" y="83845"/>
                  </a:lnTo>
                  <a:lnTo>
                    <a:pt x="415404" y="1225169"/>
                  </a:lnTo>
                  <a:lnTo>
                    <a:pt x="415404" y="1707730"/>
                  </a:lnTo>
                  <a:lnTo>
                    <a:pt x="5472722" y="1707730"/>
                  </a:lnTo>
                  <a:lnTo>
                    <a:pt x="5472722" y="116593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531578" y="2290158"/>
              <a:ext cx="2274570" cy="1292860"/>
            </a:xfrm>
            <a:custGeom>
              <a:avLst/>
              <a:gdLst/>
              <a:ahLst/>
              <a:cxnLst/>
              <a:rect l="l" t="t" r="r" b="b"/>
              <a:pathLst>
                <a:path w="2274570" h="1292860">
                  <a:moveTo>
                    <a:pt x="296037" y="0"/>
                  </a:moveTo>
                  <a:lnTo>
                    <a:pt x="0" y="0"/>
                  </a:lnTo>
                  <a:lnTo>
                    <a:pt x="0" y="282803"/>
                  </a:lnTo>
                  <a:lnTo>
                    <a:pt x="59016" y="282803"/>
                  </a:lnTo>
                  <a:lnTo>
                    <a:pt x="59016" y="1292428"/>
                  </a:lnTo>
                  <a:lnTo>
                    <a:pt x="231343" y="1292428"/>
                  </a:lnTo>
                  <a:lnTo>
                    <a:pt x="231343" y="282803"/>
                  </a:lnTo>
                  <a:lnTo>
                    <a:pt x="296037" y="282803"/>
                  </a:lnTo>
                  <a:lnTo>
                    <a:pt x="296037" y="0"/>
                  </a:lnTo>
                  <a:close/>
                </a:path>
                <a:path w="2274570" h="1292860">
                  <a:moveTo>
                    <a:pt x="1252867" y="163677"/>
                  </a:moveTo>
                  <a:lnTo>
                    <a:pt x="1080541" y="163677"/>
                  </a:lnTo>
                  <a:lnTo>
                    <a:pt x="1080541" y="1292428"/>
                  </a:lnTo>
                  <a:lnTo>
                    <a:pt x="1252867" y="1292428"/>
                  </a:lnTo>
                  <a:lnTo>
                    <a:pt x="1252867" y="163677"/>
                  </a:lnTo>
                  <a:close/>
                </a:path>
                <a:path w="2274570" h="1292860">
                  <a:moveTo>
                    <a:pt x="2274392" y="163677"/>
                  </a:moveTo>
                  <a:lnTo>
                    <a:pt x="2102053" y="163677"/>
                  </a:lnTo>
                  <a:lnTo>
                    <a:pt x="2102053" y="1292428"/>
                  </a:lnTo>
                  <a:lnTo>
                    <a:pt x="2274392" y="1292428"/>
                  </a:lnTo>
                  <a:lnTo>
                    <a:pt x="2274392" y="163677"/>
                  </a:lnTo>
                  <a:close/>
                </a:path>
              </a:pathLst>
            </a:custGeom>
            <a:solidFill>
              <a:srgbClr val="66CC3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056993" y="2306478"/>
              <a:ext cx="5186680" cy="283210"/>
            </a:xfrm>
            <a:custGeom>
              <a:avLst/>
              <a:gdLst/>
              <a:ahLst/>
              <a:cxnLst/>
              <a:rect l="l" t="t" r="r" b="b"/>
              <a:pathLst>
                <a:path w="5186680" h="283210">
                  <a:moveTo>
                    <a:pt x="296037" y="0"/>
                  </a:moveTo>
                  <a:lnTo>
                    <a:pt x="0" y="0"/>
                  </a:lnTo>
                  <a:lnTo>
                    <a:pt x="0" y="282803"/>
                  </a:lnTo>
                  <a:lnTo>
                    <a:pt x="296037" y="282803"/>
                  </a:lnTo>
                  <a:lnTo>
                    <a:pt x="296037" y="0"/>
                  </a:lnTo>
                  <a:close/>
                </a:path>
                <a:path w="5186680" h="283210">
                  <a:moveTo>
                    <a:pt x="5186616" y="0"/>
                  </a:moveTo>
                  <a:lnTo>
                    <a:pt x="4890579" y="0"/>
                  </a:lnTo>
                  <a:lnTo>
                    <a:pt x="4890579" y="282803"/>
                  </a:lnTo>
                  <a:lnTo>
                    <a:pt x="5186616" y="282803"/>
                  </a:lnTo>
                  <a:lnTo>
                    <a:pt x="518661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550727" y="2290158"/>
              <a:ext cx="1315720" cy="283210"/>
            </a:xfrm>
            <a:custGeom>
              <a:avLst/>
              <a:gdLst/>
              <a:ahLst/>
              <a:cxnLst/>
              <a:rect l="l" t="t" r="r" b="b"/>
              <a:pathLst>
                <a:path w="1315720" h="283210">
                  <a:moveTo>
                    <a:pt x="296037" y="0"/>
                  </a:moveTo>
                  <a:lnTo>
                    <a:pt x="0" y="0"/>
                  </a:lnTo>
                  <a:lnTo>
                    <a:pt x="0" y="282803"/>
                  </a:lnTo>
                  <a:lnTo>
                    <a:pt x="296037" y="282803"/>
                  </a:lnTo>
                  <a:lnTo>
                    <a:pt x="296037" y="0"/>
                  </a:lnTo>
                  <a:close/>
                </a:path>
                <a:path w="1315720" h="283210">
                  <a:moveTo>
                    <a:pt x="1315186" y="0"/>
                  </a:moveTo>
                  <a:lnTo>
                    <a:pt x="1019149" y="0"/>
                  </a:lnTo>
                  <a:lnTo>
                    <a:pt x="1019149" y="282803"/>
                  </a:lnTo>
                  <a:lnTo>
                    <a:pt x="1315186" y="282803"/>
                  </a:lnTo>
                  <a:lnTo>
                    <a:pt x="1315186" y="0"/>
                  </a:lnTo>
                  <a:close/>
                </a:path>
              </a:pathLst>
            </a:custGeom>
            <a:solidFill>
              <a:srgbClr val="66CC3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109774" y="3701103"/>
              <a:ext cx="5473065" cy="1708150"/>
            </a:xfrm>
            <a:custGeom>
              <a:avLst/>
              <a:gdLst/>
              <a:ahLst/>
              <a:cxnLst/>
              <a:rect l="l" t="t" r="r" b="b"/>
              <a:pathLst>
                <a:path w="5473065" h="1708150">
                  <a:moveTo>
                    <a:pt x="5472722" y="0"/>
                  </a:moveTo>
                  <a:lnTo>
                    <a:pt x="415404" y="0"/>
                  </a:lnTo>
                  <a:lnTo>
                    <a:pt x="415404" y="482574"/>
                  </a:lnTo>
                  <a:lnTo>
                    <a:pt x="0" y="1623898"/>
                  </a:lnTo>
                  <a:lnTo>
                    <a:pt x="161925" y="1682826"/>
                  </a:lnTo>
                  <a:lnTo>
                    <a:pt x="577227" y="541794"/>
                  </a:lnTo>
                  <a:lnTo>
                    <a:pt x="1192987" y="541794"/>
                  </a:lnTo>
                  <a:lnTo>
                    <a:pt x="1192987" y="1275486"/>
                  </a:lnTo>
                  <a:lnTo>
                    <a:pt x="1365313" y="1275486"/>
                  </a:lnTo>
                  <a:lnTo>
                    <a:pt x="1365313" y="541794"/>
                  </a:lnTo>
                  <a:lnTo>
                    <a:pt x="2214511" y="541794"/>
                  </a:lnTo>
                  <a:lnTo>
                    <a:pt x="2214511" y="1275486"/>
                  </a:lnTo>
                  <a:lnTo>
                    <a:pt x="2386838" y="1275486"/>
                  </a:lnTo>
                  <a:lnTo>
                    <a:pt x="2386838" y="541794"/>
                  </a:lnTo>
                  <a:lnTo>
                    <a:pt x="3236023" y="541794"/>
                  </a:lnTo>
                  <a:lnTo>
                    <a:pt x="3236023" y="1275486"/>
                  </a:lnTo>
                  <a:lnTo>
                    <a:pt x="3408362" y="1275486"/>
                  </a:lnTo>
                  <a:lnTo>
                    <a:pt x="3408362" y="541794"/>
                  </a:lnTo>
                  <a:lnTo>
                    <a:pt x="4257548" y="541794"/>
                  </a:lnTo>
                  <a:lnTo>
                    <a:pt x="4257548" y="1275486"/>
                  </a:lnTo>
                  <a:lnTo>
                    <a:pt x="4429887" y="1275486"/>
                  </a:lnTo>
                  <a:lnTo>
                    <a:pt x="4429887" y="541794"/>
                  </a:lnTo>
                  <a:lnTo>
                    <a:pt x="5288597" y="541794"/>
                  </a:lnTo>
                  <a:lnTo>
                    <a:pt x="4885690" y="1648790"/>
                  </a:lnTo>
                  <a:lnTo>
                    <a:pt x="5047627" y="1707730"/>
                  </a:lnTo>
                  <a:lnTo>
                    <a:pt x="5471985" y="541794"/>
                  </a:lnTo>
                  <a:lnTo>
                    <a:pt x="5472722" y="541794"/>
                  </a:lnTo>
                  <a:lnTo>
                    <a:pt x="547272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31578" y="4333207"/>
              <a:ext cx="2274570" cy="1292860"/>
            </a:xfrm>
            <a:custGeom>
              <a:avLst/>
              <a:gdLst/>
              <a:ahLst/>
              <a:cxnLst/>
              <a:rect l="l" t="t" r="r" b="b"/>
              <a:pathLst>
                <a:path w="2274570" h="1292860">
                  <a:moveTo>
                    <a:pt x="296037" y="1009611"/>
                  </a:moveTo>
                  <a:lnTo>
                    <a:pt x="231343" y="1009611"/>
                  </a:lnTo>
                  <a:lnTo>
                    <a:pt x="231343" y="0"/>
                  </a:lnTo>
                  <a:lnTo>
                    <a:pt x="59016" y="0"/>
                  </a:lnTo>
                  <a:lnTo>
                    <a:pt x="59016" y="1009611"/>
                  </a:lnTo>
                  <a:lnTo>
                    <a:pt x="0" y="1009611"/>
                  </a:lnTo>
                  <a:lnTo>
                    <a:pt x="0" y="1292415"/>
                  </a:lnTo>
                  <a:lnTo>
                    <a:pt x="296037" y="1292415"/>
                  </a:lnTo>
                  <a:lnTo>
                    <a:pt x="296037" y="1009611"/>
                  </a:lnTo>
                  <a:close/>
                </a:path>
                <a:path w="2274570" h="1292860">
                  <a:moveTo>
                    <a:pt x="1252867" y="0"/>
                  </a:moveTo>
                  <a:lnTo>
                    <a:pt x="1080541" y="0"/>
                  </a:lnTo>
                  <a:lnTo>
                    <a:pt x="1080541" y="1128750"/>
                  </a:lnTo>
                  <a:lnTo>
                    <a:pt x="1252867" y="1128750"/>
                  </a:lnTo>
                  <a:lnTo>
                    <a:pt x="1252867" y="0"/>
                  </a:lnTo>
                  <a:close/>
                </a:path>
                <a:path w="2274570" h="1292860">
                  <a:moveTo>
                    <a:pt x="2274392" y="0"/>
                  </a:moveTo>
                  <a:lnTo>
                    <a:pt x="2102053" y="0"/>
                  </a:lnTo>
                  <a:lnTo>
                    <a:pt x="2102053" y="1128750"/>
                  </a:lnTo>
                  <a:lnTo>
                    <a:pt x="2274392" y="1128750"/>
                  </a:lnTo>
                  <a:lnTo>
                    <a:pt x="2274392" y="0"/>
                  </a:lnTo>
                  <a:close/>
                </a:path>
              </a:pathLst>
            </a:custGeom>
            <a:solidFill>
              <a:srgbClr val="66CC3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056993" y="5326500"/>
              <a:ext cx="5186680" cy="283210"/>
            </a:xfrm>
            <a:custGeom>
              <a:avLst/>
              <a:gdLst/>
              <a:ahLst/>
              <a:cxnLst/>
              <a:rect l="l" t="t" r="r" b="b"/>
              <a:pathLst>
                <a:path w="5186680" h="283210">
                  <a:moveTo>
                    <a:pt x="296037" y="0"/>
                  </a:moveTo>
                  <a:lnTo>
                    <a:pt x="0" y="0"/>
                  </a:lnTo>
                  <a:lnTo>
                    <a:pt x="0" y="282803"/>
                  </a:lnTo>
                  <a:lnTo>
                    <a:pt x="296037" y="282803"/>
                  </a:lnTo>
                  <a:lnTo>
                    <a:pt x="296037" y="0"/>
                  </a:lnTo>
                  <a:close/>
                </a:path>
                <a:path w="5186680" h="283210">
                  <a:moveTo>
                    <a:pt x="5186616" y="0"/>
                  </a:moveTo>
                  <a:lnTo>
                    <a:pt x="4890579" y="0"/>
                  </a:lnTo>
                  <a:lnTo>
                    <a:pt x="4890579" y="282803"/>
                  </a:lnTo>
                  <a:lnTo>
                    <a:pt x="5186616" y="282803"/>
                  </a:lnTo>
                  <a:lnTo>
                    <a:pt x="518661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550727" y="5342819"/>
              <a:ext cx="1315720" cy="283210"/>
            </a:xfrm>
            <a:custGeom>
              <a:avLst/>
              <a:gdLst/>
              <a:ahLst/>
              <a:cxnLst/>
              <a:rect l="l" t="t" r="r" b="b"/>
              <a:pathLst>
                <a:path w="1315720" h="283210">
                  <a:moveTo>
                    <a:pt x="296037" y="0"/>
                  </a:moveTo>
                  <a:lnTo>
                    <a:pt x="0" y="0"/>
                  </a:lnTo>
                  <a:lnTo>
                    <a:pt x="0" y="282803"/>
                  </a:lnTo>
                  <a:lnTo>
                    <a:pt x="296037" y="282803"/>
                  </a:lnTo>
                  <a:lnTo>
                    <a:pt x="296037" y="0"/>
                  </a:lnTo>
                  <a:close/>
                </a:path>
                <a:path w="1315720" h="283210">
                  <a:moveTo>
                    <a:pt x="1315186" y="0"/>
                  </a:moveTo>
                  <a:lnTo>
                    <a:pt x="1019149" y="0"/>
                  </a:lnTo>
                  <a:lnTo>
                    <a:pt x="1019149" y="282803"/>
                  </a:lnTo>
                  <a:lnTo>
                    <a:pt x="1315186" y="282803"/>
                  </a:lnTo>
                  <a:lnTo>
                    <a:pt x="1315186" y="0"/>
                  </a:lnTo>
                  <a:close/>
                </a:path>
              </a:pathLst>
            </a:custGeom>
            <a:solidFill>
              <a:srgbClr val="66CC3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86833" y="3790893"/>
            <a:ext cx="508000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1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ass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17161" y="3711988"/>
            <a:ext cx="1226820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Acceleration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1907" y="4925419"/>
            <a:ext cx="645160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C1</a:t>
            </a:r>
            <a:r>
              <a:rPr kumimoji="1" sz="1800" b="0" i="0" u="none" strike="noStrike" kern="1200" cap="none" spc="40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C2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92535" y="6200780"/>
            <a:ext cx="1165225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Fixed</a:t>
            </a:r>
            <a:r>
              <a:rPr kumimoji="1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plates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72708" y="3523700"/>
            <a:ext cx="303530" cy="7518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</a:t>
            </a:r>
            <a:r>
              <a:rPr kumimoji="1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ings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49191" y="1852311"/>
            <a:ext cx="6753225" cy="4776470"/>
            <a:chOff x="1349191" y="1852311"/>
            <a:chExt cx="6753225" cy="4776470"/>
          </a:xfrm>
        </p:grpSpPr>
        <p:sp>
          <p:nvSpPr>
            <p:cNvPr id="28" name="object 28"/>
            <p:cNvSpPr/>
            <p:nvPr/>
          </p:nvSpPr>
          <p:spPr>
            <a:xfrm>
              <a:off x="3662653" y="5690522"/>
              <a:ext cx="262890" cy="522605"/>
            </a:xfrm>
            <a:custGeom>
              <a:avLst/>
              <a:gdLst/>
              <a:ahLst/>
              <a:cxnLst/>
              <a:rect l="l" t="t" r="r" b="b"/>
              <a:pathLst>
                <a:path w="262889" h="522604">
                  <a:moveTo>
                    <a:pt x="0" y="0"/>
                  </a:moveTo>
                  <a:lnTo>
                    <a:pt x="262434" y="52204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3702922" y="5770623"/>
              <a:ext cx="222250" cy="441959"/>
            </a:xfrm>
            <a:custGeom>
              <a:avLst/>
              <a:gdLst/>
              <a:ahLst/>
              <a:cxnLst/>
              <a:rect l="l" t="t" r="r" b="b"/>
              <a:pathLst>
                <a:path w="222250" h="441960">
                  <a:moveTo>
                    <a:pt x="222166" y="441946"/>
                  </a:moveTo>
                  <a:lnTo>
                    <a:pt x="0" y="0"/>
                  </a:lnTo>
                </a:path>
              </a:pathLst>
            </a:custGeom>
            <a:ln w="28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662642" y="5690533"/>
              <a:ext cx="102870" cy="136525"/>
            </a:xfrm>
            <a:custGeom>
              <a:avLst/>
              <a:gdLst/>
              <a:ahLst/>
              <a:cxnLst/>
              <a:rect l="l" t="t" r="r" b="b"/>
              <a:pathLst>
                <a:path w="102870" h="136525">
                  <a:moveTo>
                    <a:pt x="102870" y="89687"/>
                  </a:moveTo>
                  <a:lnTo>
                    <a:pt x="0" y="0"/>
                  </a:lnTo>
                  <a:lnTo>
                    <a:pt x="10642" y="136055"/>
                  </a:lnTo>
                  <a:lnTo>
                    <a:pt x="43281" y="86093"/>
                  </a:lnTo>
                  <a:lnTo>
                    <a:pt x="102870" y="89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41493" y="5770623"/>
              <a:ext cx="222250" cy="441959"/>
            </a:xfrm>
            <a:custGeom>
              <a:avLst/>
              <a:gdLst/>
              <a:ahLst/>
              <a:cxnLst/>
              <a:rect l="l" t="t" r="r" b="b"/>
              <a:pathLst>
                <a:path w="222250" h="441960">
                  <a:moveTo>
                    <a:pt x="0" y="441946"/>
                  </a:moveTo>
                  <a:lnTo>
                    <a:pt x="222166" y="0"/>
                  </a:lnTo>
                </a:path>
              </a:pathLst>
            </a:custGeom>
            <a:ln w="28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601070" y="5690533"/>
              <a:ext cx="102870" cy="136525"/>
            </a:xfrm>
            <a:custGeom>
              <a:avLst/>
              <a:gdLst/>
              <a:ahLst/>
              <a:cxnLst/>
              <a:rect l="l" t="t" r="r" b="b"/>
              <a:pathLst>
                <a:path w="102870" h="136525">
                  <a:moveTo>
                    <a:pt x="102857" y="0"/>
                  </a:moveTo>
                  <a:lnTo>
                    <a:pt x="0" y="89700"/>
                  </a:lnTo>
                  <a:lnTo>
                    <a:pt x="59575" y="86093"/>
                  </a:lnTo>
                  <a:lnTo>
                    <a:pt x="92227" y="136055"/>
                  </a:lnTo>
                  <a:lnTo>
                    <a:pt x="102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788925" y="3225293"/>
              <a:ext cx="222250" cy="441959"/>
            </a:xfrm>
            <a:custGeom>
              <a:avLst/>
              <a:gdLst/>
              <a:ahLst/>
              <a:cxnLst/>
              <a:rect l="l" t="t" r="r" b="b"/>
              <a:pathLst>
                <a:path w="222250" h="441960">
                  <a:moveTo>
                    <a:pt x="0" y="441940"/>
                  </a:moveTo>
                  <a:lnTo>
                    <a:pt x="222166" y="0"/>
                  </a:lnTo>
                </a:path>
              </a:pathLst>
            </a:custGeom>
            <a:ln w="28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948497" y="3145186"/>
              <a:ext cx="102870" cy="136525"/>
            </a:xfrm>
            <a:custGeom>
              <a:avLst/>
              <a:gdLst/>
              <a:ahLst/>
              <a:cxnLst/>
              <a:rect l="l" t="t" r="r" b="b"/>
              <a:pathLst>
                <a:path w="102869" h="136525">
                  <a:moveTo>
                    <a:pt x="102857" y="0"/>
                  </a:moveTo>
                  <a:lnTo>
                    <a:pt x="0" y="89712"/>
                  </a:lnTo>
                  <a:lnTo>
                    <a:pt x="59575" y="86106"/>
                  </a:lnTo>
                  <a:lnTo>
                    <a:pt x="92240" y="136067"/>
                  </a:lnTo>
                  <a:lnTo>
                    <a:pt x="102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788925" y="4104624"/>
              <a:ext cx="222250" cy="441959"/>
            </a:xfrm>
            <a:custGeom>
              <a:avLst/>
              <a:gdLst/>
              <a:ahLst/>
              <a:cxnLst/>
              <a:rect l="l" t="t" r="r" b="b"/>
              <a:pathLst>
                <a:path w="222250" h="441960">
                  <a:moveTo>
                    <a:pt x="0" y="0"/>
                  </a:moveTo>
                  <a:lnTo>
                    <a:pt x="222166" y="441946"/>
                  </a:lnTo>
                </a:path>
              </a:pathLst>
            </a:custGeom>
            <a:ln w="28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948491" y="4490613"/>
              <a:ext cx="102870" cy="136525"/>
            </a:xfrm>
            <a:custGeom>
              <a:avLst/>
              <a:gdLst/>
              <a:ahLst/>
              <a:cxnLst/>
              <a:rect l="l" t="t" r="r" b="b"/>
              <a:pathLst>
                <a:path w="102869" h="136525">
                  <a:moveTo>
                    <a:pt x="92235" y="0"/>
                  </a:moveTo>
                  <a:lnTo>
                    <a:pt x="59591" y="49964"/>
                  </a:lnTo>
                  <a:lnTo>
                    <a:pt x="0" y="46364"/>
                  </a:lnTo>
                  <a:lnTo>
                    <a:pt x="102869" y="136059"/>
                  </a:lnTo>
                  <a:lnTo>
                    <a:pt x="92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570015" y="4101802"/>
              <a:ext cx="1312545" cy="0"/>
            </a:xfrm>
            <a:custGeom>
              <a:avLst/>
              <a:gdLst/>
              <a:ahLst/>
              <a:cxnLst/>
              <a:rect l="l" t="t" r="r" b="b"/>
              <a:pathLst>
                <a:path w="1312545">
                  <a:moveTo>
                    <a:pt x="0" y="0"/>
                  </a:moveTo>
                  <a:lnTo>
                    <a:pt x="1311920" y="0"/>
                  </a:lnTo>
                </a:path>
              </a:pathLst>
            </a:custGeom>
            <a:ln w="507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354004" y="4030973"/>
              <a:ext cx="1744345" cy="142240"/>
            </a:xfrm>
            <a:custGeom>
              <a:avLst/>
              <a:gdLst/>
              <a:ahLst/>
              <a:cxnLst/>
              <a:rect l="l" t="t" r="r" b="b"/>
              <a:pathLst>
                <a:path w="1744345" h="142239">
                  <a:moveTo>
                    <a:pt x="264312" y="0"/>
                  </a:moveTo>
                  <a:lnTo>
                    <a:pt x="0" y="70840"/>
                  </a:lnTo>
                  <a:lnTo>
                    <a:pt x="264312" y="141668"/>
                  </a:lnTo>
                  <a:lnTo>
                    <a:pt x="264312" y="0"/>
                  </a:lnTo>
                  <a:close/>
                </a:path>
                <a:path w="1744345" h="142239">
                  <a:moveTo>
                    <a:pt x="1743925" y="70840"/>
                  </a:moveTo>
                  <a:lnTo>
                    <a:pt x="1479613" y="0"/>
                  </a:lnTo>
                  <a:lnTo>
                    <a:pt x="1479613" y="141668"/>
                  </a:lnTo>
                  <a:lnTo>
                    <a:pt x="1743925" y="70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349191" y="1852311"/>
              <a:ext cx="6752950" cy="47760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正方形/長方形 39"/>
          <p:cNvSpPr/>
          <p:nvPr/>
        </p:nvSpPr>
        <p:spPr>
          <a:xfrm>
            <a:off x="16452850" y="2062431"/>
            <a:ext cx="3640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An accelerometer measures acceleration along a single axis. </a:t>
            </a:r>
            <a:endParaRPr lang="ja-JP" altLang="en-US" sz="2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11652250" y="9083675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地面をリファレンスとした加速度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80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927" y="636495"/>
            <a:ext cx="99288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310" dirty="0">
                <a:latin typeface="Arial"/>
                <a:cs typeface="Arial"/>
              </a:rPr>
              <a:t>The </a:t>
            </a:r>
            <a:r>
              <a:rPr b="1" spc="-315" dirty="0">
                <a:latin typeface="Arial"/>
                <a:cs typeface="Arial"/>
              </a:rPr>
              <a:t>Accelerometer </a:t>
            </a:r>
            <a:r>
              <a:rPr spc="-215" dirty="0"/>
              <a:t>|</a:t>
            </a:r>
            <a:r>
              <a:rPr spc="1100" dirty="0"/>
              <a:t> </a:t>
            </a:r>
            <a:r>
              <a:rPr spc="-150" dirty="0"/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36918" y="7554383"/>
            <a:ext cx="38506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 </a:t>
            </a:r>
            <a:r>
              <a:rPr kumimoji="1" sz="3300" b="0" i="0" u="none" strike="noStrike" kern="1200" cap="none" spc="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 </a:t>
            </a:r>
            <a:r>
              <a:rPr kumimoji="1" sz="4950" b="0" i="0" u="none" strike="noStrike" kern="1200" cap="none" spc="-772" normalizeH="0" baseline="193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·</a:t>
            </a:r>
            <a:r>
              <a:rPr kumimoji="1" sz="3300" b="1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0" u="none" strike="noStrike" kern="1200" cap="none" spc="-772" normalizeH="0" baseline="193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·</a:t>
            </a:r>
            <a:r>
              <a:rPr kumimoji="1" sz="3525" b="0" i="1" u="none" strike="noStrike" kern="1200" cap="none" spc="-77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≈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≈</a:t>
            </a:r>
            <a:r>
              <a:rPr kumimoji="1" sz="33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0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2433" y="7641517"/>
            <a:ext cx="11595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(zero-g!)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843534" y="6066848"/>
            <a:ext cx="4267835" cy="2860040"/>
            <a:chOff x="11843534" y="6066848"/>
            <a:chExt cx="4267835" cy="2860040"/>
          </a:xfrm>
        </p:grpSpPr>
        <p:sp>
          <p:nvSpPr>
            <p:cNvPr id="6" name="object 6"/>
            <p:cNvSpPr/>
            <p:nvPr/>
          </p:nvSpPr>
          <p:spPr>
            <a:xfrm>
              <a:off x="11948243" y="6140144"/>
              <a:ext cx="4058397" cy="2587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843534" y="6066848"/>
              <a:ext cx="4267815" cy="2859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79927" y="6245402"/>
            <a:ext cx="10130790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marR="5080" lvl="0" indent="-44005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accelerometer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International 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Space </a:t>
            </a:r>
            <a:r>
              <a:rPr kumimoji="1" sz="3300" b="0" i="0" u="none" strike="noStrike" kern="1200" cap="none" spc="1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Station</a:t>
            </a:r>
            <a:r>
              <a:rPr kumimoji="1" lang="ja-JP" altLang="en-US" sz="3300" b="0" i="0" u="none" strike="noStrike" kern="1200" cap="none" spc="1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（宇宙ステーション）</a:t>
            </a:r>
            <a:r>
              <a:rPr kumimoji="1" sz="3300" b="0" i="0" u="none" strike="noStrike" kern="1200" cap="none" spc="1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measures: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847482" y="2123956"/>
            <a:ext cx="4267200" cy="3315335"/>
            <a:chOff x="11847482" y="2123956"/>
            <a:chExt cx="4267200" cy="3315335"/>
          </a:xfrm>
        </p:grpSpPr>
        <p:sp>
          <p:nvSpPr>
            <p:cNvPr id="10" name="object 10"/>
            <p:cNvSpPr/>
            <p:nvPr/>
          </p:nvSpPr>
          <p:spPr>
            <a:xfrm>
              <a:off x="11952191" y="2197252"/>
              <a:ext cx="4057405" cy="30430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847482" y="2123956"/>
              <a:ext cx="4266822" cy="33152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51639" y="3767547"/>
            <a:ext cx="42303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 </a:t>
            </a:r>
            <a:r>
              <a:rPr kumimoji="1" sz="3300" b="0" i="0" u="none" strike="noStrike" kern="1200" cap="none" spc="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 </a:t>
            </a:r>
            <a:r>
              <a:rPr kumimoji="1" sz="4950" b="0" i="0" u="none" strike="noStrike" kern="1200" cap="none" spc="-772" normalizeH="0" baseline="193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·</a:t>
            </a:r>
            <a:r>
              <a:rPr kumimoji="1" sz="3300" b="1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0" u="none" strike="noStrike" kern="1200" cap="none" spc="-772" normalizeH="0" baseline="193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·</a:t>
            </a:r>
            <a:r>
              <a:rPr kumimoji="1" sz="3525" b="0" i="1" u="none" strike="noStrike" kern="1200" cap="none" spc="-77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≈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0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≈ −</a:t>
            </a:r>
            <a:r>
              <a:rPr kumimoji="1" sz="33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0088" y="3746774"/>
            <a:ext cx="8877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</a:t>
            </a:r>
            <a:r>
              <a:rPr kumimoji="1" sz="3300" b="0" i="1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45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‘up’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0869" y="2863306"/>
            <a:ext cx="908494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accelerometer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stationary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</a:t>
            </a:r>
            <a:r>
              <a:rPr kumimoji="1" sz="3300" b="0" i="0" u="none" strike="noStrike" kern="1200" cap="none" spc="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measures: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60885" y="367000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f</a:t>
            </a:r>
            <a:r>
              <a:rPr kumimoji="1" lang="ja-JP" altLang="en-US" sz="2400" dirty="0" smtClean="0"/>
              <a:t>は</a:t>
            </a:r>
            <a:r>
              <a:rPr kumimoji="1" lang="en-US" altLang="ja-JP" sz="2400" dirty="0" smtClean="0"/>
              <a:t>accelerometer</a:t>
            </a:r>
            <a:r>
              <a:rPr kumimoji="1" lang="ja-JP" altLang="en-US" sz="2400" dirty="0" smtClean="0"/>
              <a:t>の観測値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74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105156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5" dirty="0"/>
              <a:t>Measurement </a:t>
            </a:r>
            <a:r>
              <a:rPr spc="-15" dirty="0"/>
              <a:t>Model:</a:t>
            </a:r>
            <a:r>
              <a:rPr spc="415" dirty="0"/>
              <a:t> </a:t>
            </a:r>
            <a:r>
              <a:rPr b="1" spc="-495" dirty="0">
                <a:latin typeface="Arial"/>
                <a:cs typeface="Arial"/>
              </a:rPr>
              <a:t>Gyroscope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95964" y="1306205"/>
            <a:ext cx="4344035" cy="4743450"/>
            <a:chOff x="11495964" y="1306205"/>
            <a:chExt cx="4344035" cy="4743450"/>
          </a:xfrm>
        </p:grpSpPr>
        <p:sp>
          <p:nvSpPr>
            <p:cNvPr id="4" name="object 4"/>
            <p:cNvSpPr/>
            <p:nvPr/>
          </p:nvSpPr>
          <p:spPr>
            <a:xfrm>
              <a:off x="11495964" y="1705727"/>
              <a:ext cx="4343572" cy="4343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590905" y="1728397"/>
              <a:ext cx="0" cy="2141220"/>
            </a:xfrm>
            <a:custGeom>
              <a:avLst/>
              <a:gdLst/>
              <a:ahLst/>
              <a:cxnLst/>
              <a:rect l="l" t="t" r="r" b="b"/>
              <a:pathLst>
                <a:path h="2141220">
                  <a:moveTo>
                    <a:pt x="0" y="0"/>
                  </a:moveTo>
                  <a:lnTo>
                    <a:pt x="0" y="2140912"/>
                  </a:lnTo>
                </a:path>
              </a:pathLst>
            </a:custGeom>
            <a:ln w="62825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465254" y="1508508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125650" y="0"/>
                  </a:moveTo>
                  <a:lnTo>
                    <a:pt x="0" y="251301"/>
                  </a:lnTo>
                  <a:lnTo>
                    <a:pt x="251301" y="251301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482508" y="3695732"/>
              <a:ext cx="216786" cy="2371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907607" y="1306205"/>
              <a:ext cx="462280" cy="196850"/>
            </a:xfrm>
            <a:custGeom>
              <a:avLst/>
              <a:gdLst/>
              <a:ahLst/>
              <a:cxnLst/>
              <a:rect l="l" t="t" r="r" b="b"/>
              <a:pathLst>
                <a:path w="462280" h="196850">
                  <a:moveTo>
                    <a:pt x="342774" y="0"/>
                  </a:moveTo>
                  <a:lnTo>
                    <a:pt x="332722" y="9549"/>
                  </a:lnTo>
                  <a:lnTo>
                    <a:pt x="341777" y="22106"/>
                  </a:lnTo>
                  <a:lnTo>
                    <a:pt x="352010" y="34616"/>
                  </a:lnTo>
                  <a:lnTo>
                    <a:pt x="362902" y="46655"/>
                  </a:lnTo>
                  <a:lnTo>
                    <a:pt x="378962" y="62825"/>
                  </a:lnTo>
                  <a:lnTo>
                    <a:pt x="380972" y="65840"/>
                  </a:lnTo>
                  <a:lnTo>
                    <a:pt x="380972" y="75390"/>
                  </a:lnTo>
                  <a:lnTo>
                    <a:pt x="372931" y="81421"/>
                  </a:lnTo>
                  <a:lnTo>
                    <a:pt x="0" y="81421"/>
                  </a:lnTo>
                  <a:lnTo>
                    <a:pt x="0" y="114593"/>
                  </a:lnTo>
                  <a:lnTo>
                    <a:pt x="376449" y="114593"/>
                  </a:lnTo>
                  <a:lnTo>
                    <a:pt x="380470" y="119619"/>
                  </a:lnTo>
                  <a:lnTo>
                    <a:pt x="380470" y="128666"/>
                  </a:lnTo>
                  <a:lnTo>
                    <a:pt x="377957" y="134194"/>
                  </a:lnTo>
                  <a:lnTo>
                    <a:pt x="373433" y="138718"/>
                  </a:lnTo>
                  <a:lnTo>
                    <a:pt x="362258" y="150498"/>
                  </a:lnTo>
                  <a:lnTo>
                    <a:pt x="351507" y="162466"/>
                  </a:lnTo>
                  <a:lnTo>
                    <a:pt x="341416" y="174622"/>
                  </a:lnTo>
                  <a:lnTo>
                    <a:pt x="332220" y="186968"/>
                  </a:lnTo>
                  <a:lnTo>
                    <a:pt x="342272" y="196517"/>
                  </a:lnTo>
                  <a:lnTo>
                    <a:pt x="368172" y="168301"/>
                  </a:lnTo>
                  <a:lnTo>
                    <a:pt x="396427" y="141922"/>
                  </a:lnTo>
                  <a:lnTo>
                    <a:pt x="427510" y="118841"/>
                  </a:lnTo>
                  <a:lnTo>
                    <a:pt x="461891" y="100520"/>
                  </a:lnTo>
                  <a:lnTo>
                    <a:pt x="461891" y="95494"/>
                  </a:lnTo>
                  <a:lnTo>
                    <a:pt x="427518" y="77392"/>
                  </a:lnTo>
                  <a:lnTo>
                    <a:pt x="396490" y="54343"/>
                  </a:lnTo>
                  <a:lnTo>
                    <a:pt x="368384" y="27996"/>
                  </a:lnTo>
                  <a:lnTo>
                    <a:pt x="342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886867" y="709229"/>
            <a:ext cx="666115" cy="958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435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950" b="0" i="0" u="none" strike="noStrike" kern="1200" cap="none" spc="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1058" y="3327913"/>
            <a:ext cx="53924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1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ω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00" b="0" i="1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1" sz="33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</a:t>
            </a:r>
            <a:r>
              <a:rPr kumimoji="1" sz="33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ω</a:t>
            </a:r>
            <a:r>
              <a:rPr kumimoji="1" sz="3525" b="0" i="1" u="none" strike="noStrike" kern="1200" cap="none" spc="-14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0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1" sz="33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3525" b="0" i="0" u="none" strike="noStrike" kern="1200" cap="none" spc="-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gyro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1" sz="33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3525" b="0" i="0" u="none" strike="noStrike" kern="1200" cap="none" spc="-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gyro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22859" y="4608570"/>
            <a:ext cx="6543675" cy="3399154"/>
            <a:chOff x="1822859" y="4608570"/>
            <a:chExt cx="6543675" cy="3399154"/>
          </a:xfrm>
        </p:grpSpPr>
        <p:sp>
          <p:nvSpPr>
            <p:cNvPr id="12" name="object 12"/>
            <p:cNvSpPr/>
            <p:nvPr/>
          </p:nvSpPr>
          <p:spPr>
            <a:xfrm>
              <a:off x="1822859" y="4608570"/>
              <a:ext cx="6543434" cy="33991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880449" y="4645218"/>
              <a:ext cx="6428740" cy="3284220"/>
            </a:xfrm>
            <a:custGeom>
              <a:avLst/>
              <a:gdLst/>
              <a:ahLst/>
              <a:cxnLst/>
              <a:rect l="l" t="t" r="r" b="b"/>
              <a:pathLst>
                <a:path w="6428740" h="3284220">
                  <a:moveTo>
                    <a:pt x="0" y="0"/>
                  </a:moveTo>
                  <a:lnTo>
                    <a:pt x="6428254" y="0"/>
                  </a:lnTo>
                  <a:lnTo>
                    <a:pt x="6428254" y="3283927"/>
                  </a:lnTo>
                  <a:lnTo>
                    <a:pt x="0" y="3283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80449" y="4645218"/>
              <a:ext cx="6428740" cy="3284220"/>
            </a:xfrm>
            <a:custGeom>
              <a:avLst/>
              <a:gdLst/>
              <a:ahLst/>
              <a:cxnLst/>
              <a:rect l="l" t="t" r="r" b="b"/>
              <a:pathLst>
                <a:path w="6428740" h="3284220">
                  <a:moveTo>
                    <a:pt x="0" y="0"/>
                  </a:moveTo>
                  <a:lnTo>
                    <a:pt x="6428254" y="0"/>
                  </a:lnTo>
                  <a:lnTo>
                    <a:pt x="6428254" y="3283927"/>
                  </a:lnTo>
                  <a:lnTo>
                    <a:pt x="0" y="3283927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61808" y="4877120"/>
            <a:ext cx="1311275" cy="2363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41275" lvl="0" indent="0" algn="ctr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50" b="1" i="1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ω</a:t>
            </a:r>
            <a:r>
              <a:rPr kumimoji="1" sz="3600" b="0" i="1" u="none" strike="noStrike" kern="1200" cap="none" spc="-127" normalizeH="0" baseline="-196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50" b="0" i="1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1" sz="3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5400" marR="30480" lvl="0" indent="-46990" algn="ctr" defTabSz="914400" rtl="0" eaLnBrk="1" fontAlgn="auto" latinLnBrk="0" hangingPunct="1">
              <a:lnSpc>
                <a:spcPct val="1774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3600" b="0" i="0" u="none" strike="noStrike" kern="1200" cap="none" spc="0" normalizeH="0" baseline="-196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gyro</a:t>
            </a:r>
            <a:r>
              <a:rPr kumimoji="1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  </a:t>
            </a:r>
            <a:r>
              <a:rPr kumimoji="1" sz="3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3600" b="0" i="0" u="none" strike="noStrike" kern="1200" cap="none" spc="0" normalizeH="0" baseline="-196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gyro</a:t>
            </a:r>
            <a:r>
              <a:rPr kumimoji="1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1" sz="3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59047" y="4919086"/>
            <a:ext cx="4191000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l" defTabSz="914400" rtl="0" eaLnBrk="1" fontAlgn="auto" latinLnBrk="0" hangingPunct="1">
              <a:lnSpc>
                <a:spcPct val="101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angular </a:t>
            </a:r>
            <a:r>
              <a:rPr kumimoji="1" sz="24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velocity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</a:t>
            </a:r>
            <a:r>
              <a:rPr kumimoji="1" sz="24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sensor  expressed </a:t>
            </a:r>
            <a:r>
              <a:rPr kumimoji="1" sz="245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24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sensor</a:t>
            </a:r>
            <a:r>
              <a:rPr kumimoji="1" sz="2450" b="0" i="0" u="none" strike="noStrike" kern="1200" cap="none" spc="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frame.</a:t>
            </a:r>
            <a:endParaRPr kumimoji="1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160" marR="0" lvl="0" indent="0" algn="l" defTabSz="914400" rtl="0" eaLnBrk="1" fontAlgn="auto" latinLnBrk="0" hangingPunct="1">
              <a:lnSpc>
                <a:spcPct val="100000"/>
              </a:lnSpc>
              <a:spcBef>
                <a:spcPts val="20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slowly </a:t>
            </a:r>
            <a:r>
              <a:rPr kumimoji="1" sz="24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evolving</a:t>
            </a:r>
            <a:r>
              <a:rPr kumimoji="1" sz="2450" b="0" i="0" u="none" strike="noStrike" kern="1200" cap="none" spc="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bias</a:t>
            </a:r>
            <a:endParaRPr kumimoji="1" sz="24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69518" y="6835258"/>
            <a:ext cx="14522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noise</a:t>
            </a:r>
            <a:r>
              <a:rPr kumimoji="1" sz="24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1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232275" y="6168122"/>
            <a:ext cx="5297733" cy="4248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289050" y="8760013"/>
            <a:ext cx="100520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Although gyroscopes do measure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rotation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of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Earth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, it’s often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safe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to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ignore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this for applications where we care only about motion over a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short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duration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.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732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95964" y="1306205"/>
            <a:ext cx="4344035" cy="4743450"/>
            <a:chOff x="11495964" y="1306205"/>
            <a:chExt cx="4344035" cy="4743450"/>
          </a:xfrm>
        </p:grpSpPr>
        <p:sp>
          <p:nvSpPr>
            <p:cNvPr id="3" name="object 3"/>
            <p:cNvSpPr/>
            <p:nvPr/>
          </p:nvSpPr>
          <p:spPr>
            <a:xfrm>
              <a:off x="11495964" y="1705727"/>
              <a:ext cx="4343572" cy="4343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3590905" y="1728397"/>
              <a:ext cx="0" cy="2141220"/>
            </a:xfrm>
            <a:custGeom>
              <a:avLst/>
              <a:gdLst/>
              <a:ahLst/>
              <a:cxnLst/>
              <a:rect l="l" t="t" r="r" b="b"/>
              <a:pathLst>
                <a:path h="2141220">
                  <a:moveTo>
                    <a:pt x="0" y="0"/>
                  </a:moveTo>
                  <a:lnTo>
                    <a:pt x="0" y="2140912"/>
                  </a:lnTo>
                </a:path>
              </a:pathLst>
            </a:custGeom>
            <a:ln w="62825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465254" y="1508508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125650" y="0"/>
                  </a:moveTo>
                  <a:lnTo>
                    <a:pt x="0" y="251301"/>
                  </a:lnTo>
                  <a:lnTo>
                    <a:pt x="251301" y="251301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482508" y="3695732"/>
              <a:ext cx="216786" cy="2371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907607" y="1306205"/>
              <a:ext cx="462280" cy="196850"/>
            </a:xfrm>
            <a:custGeom>
              <a:avLst/>
              <a:gdLst/>
              <a:ahLst/>
              <a:cxnLst/>
              <a:rect l="l" t="t" r="r" b="b"/>
              <a:pathLst>
                <a:path w="462280" h="196850">
                  <a:moveTo>
                    <a:pt x="342774" y="0"/>
                  </a:moveTo>
                  <a:lnTo>
                    <a:pt x="332722" y="9549"/>
                  </a:lnTo>
                  <a:lnTo>
                    <a:pt x="341777" y="22106"/>
                  </a:lnTo>
                  <a:lnTo>
                    <a:pt x="352010" y="34616"/>
                  </a:lnTo>
                  <a:lnTo>
                    <a:pt x="362902" y="46655"/>
                  </a:lnTo>
                  <a:lnTo>
                    <a:pt x="378962" y="62825"/>
                  </a:lnTo>
                  <a:lnTo>
                    <a:pt x="380972" y="65840"/>
                  </a:lnTo>
                  <a:lnTo>
                    <a:pt x="380972" y="75390"/>
                  </a:lnTo>
                  <a:lnTo>
                    <a:pt x="372931" y="81421"/>
                  </a:lnTo>
                  <a:lnTo>
                    <a:pt x="0" y="81421"/>
                  </a:lnTo>
                  <a:lnTo>
                    <a:pt x="0" y="114593"/>
                  </a:lnTo>
                  <a:lnTo>
                    <a:pt x="376449" y="114593"/>
                  </a:lnTo>
                  <a:lnTo>
                    <a:pt x="380470" y="119619"/>
                  </a:lnTo>
                  <a:lnTo>
                    <a:pt x="380470" y="128666"/>
                  </a:lnTo>
                  <a:lnTo>
                    <a:pt x="377957" y="134194"/>
                  </a:lnTo>
                  <a:lnTo>
                    <a:pt x="373433" y="138718"/>
                  </a:lnTo>
                  <a:lnTo>
                    <a:pt x="362258" y="150498"/>
                  </a:lnTo>
                  <a:lnTo>
                    <a:pt x="351507" y="162466"/>
                  </a:lnTo>
                  <a:lnTo>
                    <a:pt x="341416" y="174622"/>
                  </a:lnTo>
                  <a:lnTo>
                    <a:pt x="332220" y="186968"/>
                  </a:lnTo>
                  <a:lnTo>
                    <a:pt x="342272" y="196517"/>
                  </a:lnTo>
                  <a:lnTo>
                    <a:pt x="368172" y="168301"/>
                  </a:lnTo>
                  <a:lnTo>
                    <a:pt x="396427" y="141922"/>
                  </a:lnTo>
                  <a:lnTo>
                    <a:pt x="427510" y="118841"/>
                  </a:lnTo>
                  <a:lnTo>
                    <a:pt x="461891" y="100520"/>
                  </a:lnTo>
                  <a:lnTo>
                    <a:pt x="461891" y="95494"/>
                  </a:lnTo>
                  <a:lnTo>
                    <a:pt x="427518" y="77392"/>
                  </a:lnTo>
                  <a:lnTo>
                    <a:pt x="396490" y="54343"/>
                  </a:lnTo>
                  <a:lnTo>
                    <a:pt x="368384" y="27996"/>
                  </a:lnTo>
                  <a:lnTo>
                    <a:pt x="342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118554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5" dirty="0"/>
              <a:t>Measurement </a:t>
            </a:r>
            <a:r>
              <a:rPr spc="-15" dirty="0"/>
              <a:t>Model:</a:t>
            </a:r>
            <a:r>
              <a:rPr spc="434" dirty="0"/>
              <a:t> </a:t>
            </a:r>
            <a:r>
              <a:rPr b="1" spc="-315" dirty="0">
                <a:latin typeface="Arial"/>
                <a:cs typeface="Arial"/>
              </a:rPr>
              <a:t>Accelerometer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19639" y="2765963"/>
            <a:ext cx="48482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 </a:t>
            </a:r>
            <a:r>
              <a:rPr kumimoji="1" sz="3300" b="0" i="0" u="none" strike="noStrike" kern="1200" cap="none" spc="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 </a:t>
            </a:r>
            <a:r>
              <a:rPr kumimoji="1" sz="33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3525" b="0" i="1" u="none" strike="noStrike" kern="1200" cap="none" spc="-209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sn</a:t>
            </a:r>
            <a:r>
              <a:rPr kumimoji="1" sz="33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00" b="0" i="1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)(</a:t>
            </a:r>
            <a:r>
              <a:rPr kumimoji="1" sz="4950" b="0" i="0" u="none" strike="noStrike" kern="1200" cap="none" spc="-209" normalizeH="0" baseline="193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·</a:t>
            </a:r>
            <a:r>
              <a:rPr kumimoji="1" sz="33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0" u="none" strike="noStrike" kern="1200" cap="none" spc="-209" normalizeH="0" baseline="193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·</a:t>
            </a:r>
            <a:r>
              <a:rPr kumimoji="1" sz="3525" b="0" i="1" u="none" strike="noStrike" kern="1200" cap="none" spc="-209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sn</a:t>
            </a:r>
            <a:r>
              <a:rPr kumimoji="1" sz="33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00" b="0" i="1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 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 </a:t>
            </a:r>
            <a:r>
              <a:rPr kumimoji="1" sz="3300" b="0" i="0" u="none" strike="noStrike" kern="1200" cap="none" spc="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0460" y="2992134"/>
            <a:ext cx="297307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54455" algn="l"/>
                <a:tab pos="2348865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	n	</a:t>
            </a:r>
            <a:r>
              <a:rPr kumimoji="1" sz="2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accel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8866" y="2992134"/>
            <a:ext cx="63627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accel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7561" y="2765963"/>
            <a:ext cx="21329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24660" algn="l"/>
              </a:tabLst>
              <a:defRPr/>
            </a:pP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1" sz="33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1" sz="33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86867" y="709229"/>
            <a:ext cx="666115" cy="958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435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950" b="0" i="0" u="none" strike="noStrike" kern="1200" cap="none" spc="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58683" y="3999863"/>
            <a:ext cx="8061325" cy="3972560"/>
            <a:chOff x="1658683" y="3999863"/>
            <a:chExt cx="8061325" cy="3972560"/>
          </a:xfrm>
        </p:grpSpPr>
        <p:sp>
          <p:nvSpPr>
            <p:cNvPr id="15" name="object 15"/>
            <p:cNvSpPr/>
            <p:nvPr/>
          </p:nvSpPr>
          <p:spPr>
            <a:xfrm>
              <a:off x="1658683" y="3999863"/>
              <a:ext cx="8061210" cy="39722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716273" y="4036511"/>
              <a:ext cx="7946390" cy="3857625"/>
            </a:xfrm>
            <a:custGeom>
              <a:avLst/>
              <a:gdLst/>
              <a:ahLst/>
              <a:cxnLst/>
              <a:rect l="l" t="t" r="r" b="b"/>
              <a:pathLst>
                <a:path w="7946390" h="3857625">
                  <a:moveTo>
                    <a:pt x="0" y="0"/>
                  </a:moveTo>
                  <a:lnTo>
                    <a:pt x="7946030" y="0"/>
                  </a:lnTo>
                  <a:lnTo>
                    <a:pt x="7946030" y="3857103"/>
                  </a:lnTo>
                  <a:lnTo>
                    <a:pt x="0" y="3857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716273" y="4036511"/>
              <a:ext cx="7946390" cy="3857625"/>
            </a:xfrm>
            <a:custGeom>
              <a:avLst/>
              <a:gdLst/>
              <a:ahLst/>
              <a:cxnLst/>
              <a:rect l="l" t="t" r="r" b="b"/>
              <a:pathLst>
                <a:path w="7946390" h="3857625">
                  <a:moveTo>
                    <a:pt x="0" y="0"/>
                  </a:moveTo>
                  <a:lnTo>
                    <a:pt x="7946030" y="0"/>
                  </a:lnTo>
                  <a:lnTo>
                    <a:pt x="7946030" y="3857103"/>
                  </a:lnTo>
                  <a:lnTo>
                    <a:pt x="0" y="3857103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364001" y="4388682"/>
            <a:ext cx="10261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3525" b="0" i="1" u="none" strike="noStrike" kern="1200" cap="none" spc="-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sn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99878" y="4269892"/>
            <a:ext cx="4572635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0" marR="5080" lvl="0" indent="0" algn="l" defTabSz="914400" rtl="0" eaLnBrk="1" fontAlgn="auto" latinLnBrk="0" hangingPunct="1">
              <a:lnSpc>
                <a:spcPct val="1016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orientation of the </a:t>
            </a:r>
            <a:r>
              <a:rPr kumimoji="1" sz="2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sensor </a:t>
            </a:r>
            <a:r>
              <a:rPr kumimoji="1" sz="2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(computed  </a:t>
            </a:r>
            <a:r>
              <a:rPr kumimoji="1" sz="2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integrating the rotational </a:t>
            </a:r>
            <a:r>
              <a:rPr kumimoji="1" sz="2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rates  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the</a:t>
            </a:r>
            <a:r>
              <a:rPr kumimoji="1" sz="23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gyroscope)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99878" y="5725345"/>
            <a:ext cx="12954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bias</a:t>
            </a:r>
            <a:r>
              <a:rPr kumimoji="1" sz="24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66694" y="5478181"/>
            <a:ext cx="1303655" cy="2054225"/>
          </a:xfrm>
          <a:prstGeom prst="rect">
            <a:avLst/>
          </a:prstGeom>
        </p:spPr>
        <p:txBody>
          <a:bodyPr vert="horz" wrap="square" lIns="0" tIns="259715" rIns="0" bIns="0" rtlCol="0">
            <a:spAutoFit/>
          </a:bodyPr>
          <a:lstStyle/>
          <a:p>
            <a:pPr marL="25400" marR="0" lvl="0" indent="635" algn="l" defTabSz="914400" rtl="0" eaLnBrk="1" fontAlgn="auto" latinLnBrk="0" hangingPunct="1">
              <a:lnSpc>
                <a:spcPct val="100000"/>
              </a:lnSpc>
              <a:spcBef>
                <a:spcPts val="20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-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2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accel</a:t>
            </a:r>
            <a:r>
              <a:rPr kumimoji="1" sz="4950" b="0" i="0" u="none" strike="noStrike" kern="1200" cap="none" spc="-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4950" b="0" i="1" u="none" strike="noStrike" kern="1200" cap="none" spc="-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4950" b="0" i="0" u="none" strike="noStrike" kern="1200" cap="none" spc="-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1" sz="4950" b="0" i="0" u="none" strike="noStrike" kern="1200" cap="none" spc="0" normalizeH="0" baseline="1346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1925" marR="31115" lvl="0" indent="-137160" algn="l" defTabSz="914400" rtl="0" eaLnBrk="1" fontAlgn="auto" latinLnBrk="0" hangingPunct="1">
              <a:lnSpc>
                <a:spcPct val="105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-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2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accel</a:t>
            </a:r>
            <a:r>
              <a:rPr kumimoji="1" sz="4950" b="0" i="0" u="none" strike="noStrike" kern="1200" cap="none" spc="-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4950" b="0" i="1" u="none" strike="noStrike" kern="1200" cap="none" spc="0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4950" b="0" i="0" u="none" strike="noStrike" kern="1200" cap="none" spc="-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 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</a:t>
            </a:r>
            <a:r>
              <a:rPr kumimoji="1" sz="3525" b="0" i="1" u="none" strike="noStrike" kern="1200" cap="none" spc="-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99878" y="6500190"/>
            <a:ext cx="4165600" cy="1062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noise</a:t>
            </a:r>
            <a:r>
              <a:rPr kumimoji="1" sz="245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2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gravity </a:t>
            </a:r>
            <a:r>
              <a:rPr kumimoji="1" sz="245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2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navigation</a:t>
            </a:r>
            <a:r>
              <a:rPr kumimoji="1" sz="2450" b="0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232275" y="6168122"/>
            <a:ext cx="5297733" cy="4248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08050" y="8127517"/>
            <a:ext cx="1005205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Since the accelerometers measure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acceleration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in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IMU body frame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, need to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keep track of the orientation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at all times in order to be able to perform the necessary subtraction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An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accurate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orientation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estimate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is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critical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for accurate position 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estimates.</a:t>
            </a: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When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we convert the measured specific force into an acceleration, have to make sure that the direction of gravity is 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correct.</a:t>
            </a: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Otherwise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even a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small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error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in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orientation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can cause us to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think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that we’re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accelerating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when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we’re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not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. </a:t>
            </a:r>
            <a:endParaRPr lang="ja-JP" altLang="en-US" sz="24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0" y="2149475"/>
            <a:ext cx="1716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加速度計の観測値はセンサーフレーム上</a:t>
            </a:r>
            <a:endParaRPr kumimoji="1" lang="ja-JP" altLang="en-US" sz="24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593681" y="1989430"/>
            <a:ext cx="2712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自車の加速度は</a:t>
            </a:r>
            <a:r>
              <a:rPr kumimoji="1" lang="en-US" altLang="ja-JP" sz="2400" dirty="0" smtClean="0"/>
              <a:t>navigation frame</a:t>
            </a:r>
            <a:r>
              <a:rPr kumimoji="1" lang="ja-JP" altLang="en-US" sz="2400" dirty="0" smtClean="0"/>
              <a:t>上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999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0423" y="3788231"/>
            <a:ext cx="99599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1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1" sz="3100" b="0" i="0" u="none" strike="noStrike" kern="1200" cap="none" spc="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1" sz="31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ultimately </a:t>
            </a:r>
            <a:r>
              <a:rPr kumimoji="1" sz="31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lead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10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terrible </a:t>
            </a:r>
            <a:r>
              <a:rPr kumimoji="1" sz="31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estimates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position</a:t>
            </a:r>
            <a:r>
              <a:rPr kumimoji="1" sz="3100" b="0" i="0" u="none" strike="noStrike" kern="1200" cap="none" spc="7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endParaRPr kumimoji="1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7821" y="4772494"/>
            <a:ext cx="13520419" cy="24767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14984" marR="0" lvl="0" indent="-50292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>
                <a:tab pos="515620" algn="l"/>
              </a:tabLst>
              <a:defRPr/>
            </a:pPr>
            <a:r>
              <a:rPr kumimoji="1" sz="310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Both </a:t>
            </a:r>
            <a:r>
              <a:rPr kumimoji="1" sz="31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measurement </a:t>
            </a:r>
            <a:r>
              <a:rPr kumimoji="1" sz="31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models ignore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10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effect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100" b="1" i="0" u="none" strike="noStrike" kern="1200" cap="none" spc="-1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Earth’s</a:t>
            </a:r>
            <a:r>
              <a:rPr kumimoji="1" sz="3100" b="1" i="0" u="none" strike="noStrike" kern="1200" cap="none" spc="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1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</a:t>
            </a:r>
            <a:r>
              <a:rPr kumimoji="1" sz="310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1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2A5C"/>
              </a:buClr>
              <a:buSzTx/>
              <a:buFont typeface="Arial"/>
              <a:buAutoNum type="arabicPeriod" startAt="2"/>
              <a:tabLst/>
              <a:defRPr/>
            </a:pPr>
            <a:endParaRPr kumimoji="1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4984" marR="5080" lvl="0" indent="-502920" algn="l" defTabSz="914400" rtl="0" eaLnBrk="1" fontAlgn="auto" latinLnBrk="0" hangingPunct="1">
              <a:lnSpc>
                <a:spcPct val="102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>
                <a:tab pos="515620" algn="l"/>
              </a:tabLst>
              <a:defRPr/>
            </a:pPr>
            <a:r>
              <a:rPr kumimoji="1" sz="3100" b="0" i="0" u="none" strike="noStrike" kern="1200" cap="none" spc="-3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31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consider </a:t>
            </a:r>
            <a:r>
              <a:rPr kumimoji="1" sz="3100" b="1" i="0" u="none" strike="noStrike" kern="1200" cap="none" spc="-195" normalizeH="0" baseline="0" noProof="0" dirty="0" err="1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strapdown</a:t>
            </a:r>
            <a:r>
              <a:rPr kumimoji="1" lang="ja-JP" altLang="en-US" sz="3100" b="1" i="0" u="none" strike="noStrike" kern="1200" cap="none" spc="-19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（ストラップダウン、吊り下げ式）</a:t>
            </a:r>
            <a:r>
              <a:rPr kumimoji="1" sz="3100" b="1" i="0" u="none" strike="noStrike" kern="1200" cap="none" spc="-19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1" i="0" u="none" strike="noStrike" kern="1200" cap="none" spc="-3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IMUs</a:t>
            </a:r>
            <a:r>
              <a:rPr kumimoji="1" sz="3100" b="0" i="0" u="none" strike="noStrike" kern="1200" cap="none" spc="1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1" sz="310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1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individual </a:t>
            </a:r>
            <a:r>
              <a:rPr kumimoji="1" sz="31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sensors </a:t>
            </a:r>
            <a:r>
              <a:rPr kumimoji="1" sz="310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1" sz="3100" b="0" i="0" u="none" strike="noStrike" kern="1200" cap="none" spc="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rigidly </a:t>
            </a:r>
            <a:r>
              <a:rPr kumimoji="1" sz="3100" b="0" i="0" u="none" strike="noStrike" kern="1200" cap="none" spc="-1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attached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the </a:t>
            </a:r>
            <a:r>
              <a:rPr kumimoji="1" sz="31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vehicle </a:t>
            </a:r>
            <a:r>
              <a:rPr kumimoji="1" sz="31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1" sz="310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1" sz="3100" b="0" i="0" u="none" strike="noStrike" kern="1200" cap="none" spc="1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r>
              <a:rPr lang="ja-JP" altLang="en-US" sz="3100" spc="79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kumimoji="1" sz="3100" b="0" i="0" u="none" strike="noStrike" kern="1200" cap="none" spc="2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gimballed</a:t>
            </a:r>
            <a:r>
              <a:rPr kumimoji="1" lang="ja-JP" altLang="en-US" sz="3100" b="0" i="0" u="none" strike="noStrike" kern="1200" cap="none" spc="2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（ジンバルのようではなく）</a:t>
            </a:r>
            <a:r>
              <a:rPr kumimoji="1" sz="3100" b="0" i="0" u="none" strike="noStrike" kern="1200" cap="none" spc="2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1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21811" y="584140"/>
            <a:ext cx="1187577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10" dirty="0">
                <a:latin typeface="Arial"/>
                <a:cs typeface="Arial"/>
              </a:rPr>
              <a:t>Inertial </a:t>
            </a:r>
            <a:r>
              <a:rPr b="1" spc="-270" dirty="0">
                <a:latin typeface="Arial"/>
                <a:cs typeface="Arial"/>
              </a:rPr>
              <a:t>Navigation: </a:t>
            </a:r>
            <a:r>
              <a:rPr spc="50" dirty="0"/>
              <a:t>Important</a:t>
            </a:r>
            <a:r>
              <a:rPr spc="860" dirty="0"/>
              <a:t> </a:t>
            </a:r>
            <a:r>
              <a:rPr spc="-120" dirty="0"/>
              <a:t>Notes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69588" y="3960257"/>
            <a:ext cx="185420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5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43669" y="3717123"/>
            <a:ext cx="1268095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55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750" b="0" i="1" u="none" strike="noStrike" kern="1200" cap="none" spc="60" normalizeH="0" baseline="28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sn</a:t>
            </a:r>
            <a:r>
              <a:rPr kumimoji="1" sz="35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550" b="0" i="1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1" sz="4650" b="0" i="0" u="none" strike="noStrike" kern="1200" cap="none" spc="60" normalizeH="0" baseline="-2688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).</a:t>
            </a:r>
            <a:endParaRPr kumimoji="1" sz="4650" b="0" i="0" u="none" strike="noStrike" kern="1200" cap="none" spc="0" normalizeH="0" baseline="-268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03823" y="3501004"/>
            <a:ext cx="185420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5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67394" y="3492632"/>
            <a:ext cx="185420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5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92267" y="3254216"/>
            <a:ext cx="183515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66140" algn="l"/>
              </a:tabLst>
              <a:defRPr/>
            </a:pPr>
            <a:r>
              <a:rPr kumimoji="1" sz="3100" b="0" i="0" u="none" strike="noStrike" kern="1200" cap="none" spc="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	</a:t>
            </a:r>
            <a:r>
              <a:rPr kumimoji="1" sz="5325" b="0" i="0" u="none" strike="noStrike" kern="1200" cap="none" spc="-412" normalizeH="0" baseline="20344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·</a:t>
            </a:r>
            <a:r>
              <a:rPr kumimoji="1" sz="3550" b="1" i="0" u="none" strike="noStrike" kern="1200" cap="none" spc="-2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5325" b="0" i="0" u="none" strike="noStrike" kern="1200" cap="none" spc="-412" normalizeH="0" baseline="20344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·</a:t>
            </a:r>
            <a:r>
              <a:rPr kumimoji="1" sz="3750" b="0" i="1" u="none" strike="noStrike" kern="1200" cap="none" spc="-412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sn</a:t>
            </a:r>
            <a:r>
              <a:rPr kumimoji="1" sz="3550" b="0" i="0" u="none" strike="noStrike" kern="1200" cap="none" spc="-2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3550" b="0" i="1" u="none" strike="noStrike" kern="1200" cap="none" spc="-2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50" b="0" i="0" u="none" strike="noStrike" kern="1200" cap="none" spc="-2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1" sz="35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16995" y="3514553"/>
            <a:ext cx="309880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5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sn</a:t>
            </a:r>
            <a:endParaRPr kumimoji="1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7821" y="3257870"/>
            <a:ext cx="1305179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6735445" algn="l"/>
                <a:tab pos="12813030" algn="l"/>
              </a:tabLst>
              <a:defRPr/>
            </a:pPr>
            <a:r>
              <a:rPr kumimoji="1" sz="3100" b="0" i="0" u="none" strike="noStrike" kern="1200" cap="none" spc="1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</a:t>
            </a:r>
            <a:r>
              <a:rPr kumimoji="1" sz="3100" b="0" i="0" u="none" strike="noStrike" kern="1200" cap="none" spc="2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1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1" sz="31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-1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</a:t>
            </a:r>
            <a:r>
              <a:rPr kumimoji="1" sz="31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inaccurately</a:t>
            </a:r>
            <a:r>
              <a:rPr kumimoji="1" sz="31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keep</a:t>
            </a:r>
            <a:r>
              <a:rPr kumimoji="1" sz="31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track</a:t>
            </a:r>
            <a:r>
              <a:rPr kumimoji="1" sz="31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1" sz="3100" b="0" i="0" u="none" strike="noStrike" kern="1200" cap="none" spc="4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5325" b="1" i="0" u="none" strike="noStrike" kern="1200" cap="none" spc="-7" normalizeH="0" baseline="-15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5325" b="1" i="0" u="none" strike="noStrike" kern="1200" cap="none" spc="0" normalizeH="0" baseline="-15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1" sz="5325" b="0" i="0" u="none" strike="noStrike" kern="1200" cap="none" spc="-7" normalizeH="0" baseline="-15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5325" b="0" i="1" u="none" strike="noStrike" kern="1200" cap="none" spc="-7" normalizeH="0" baseline="-15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5325" b="0" i="0" u="none" strike="noStrike" kern="1200" cap="none" spc="172" normalizeH="0" baseline="-15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1" sz="31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1" sz="3100" b="0" i="0" u="none" strike="noStrike" kern="1200" cap="none" spc="-1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</a:t>
            </a:r>
            <a:r>
              <a:rPr kumimoji="1" sz="31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incorporate</a:t>
            </a:r>
            <a:r>
              <a:rPr kumimoji="1" sz="3100" b="0" i="0" u="none" strike="noStrike" kern="1200" cap="none" spc="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components</a:t>
            </a:r>
            <a:r>
              <a:rPr kumimoji="1" sz="3100" b="0" i="0" u="none" strike="noStrike" kern="1200" cap="none" spc="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1" sz="3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</a:t>
            </a:r>
            <a:r>
              <a:rPr kumimoji="1" sz="355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</a:t>
            </a:r>
            <a:endParaRPr kumimoji="1" sz="35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6991" y="2332778"/>
            <a:ext cx="92176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521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1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1" sz="31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 </a:t>
            </a:r>
            <a:r>
              <a:rPr kumimoji="1" sz="31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100" b="0" i="0" u="none" strike="noStrike" kern="1200" cap="none" spc="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IMU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10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localization, </a:t>
            </a:r>
            <a:r>
              <a:rPr kumimoji="1" sz="310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keep </a:t>
            </a:r>
            <a:r>
              <a:rPr kumimoji="1" sz="31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100" b="0" i="0" u="none" strike="noStrike" kern="1200" cap="none" spc="9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mind:</a:t>
            </a:r>
            <a:endParaRPr kumimoji="1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5298240" y="5883275"/>
            <a:ext cx="3529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spc="-30" dirty="0">
                <a:solidFill>
                  <a:srgbClr val="002A5C"/>
                </a:solidFill>
                <a:latin typeface="Arial"/>
                <a:cs typeface="Arial"/>
              </a:rPr>
              <a:t>（つまり観測値はセンサーフレーム上の</a:t>
            </a:r>
            <a:r>
              <a:rPr lang="ja-JP" altLang="en-US" b="1" spc="-30" dirty="0" smtClean="0">
                <a:solidFill>
                  <a:srgbClr val="002A5C"/>
                </a:solidFill>
                <a:latin typeface="Arial"/>
                <a:cs typeface="Arial"/>
              </a:rPr>
              <a:t>値だと思う）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25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2413058"/>
            <a:ext cx="15149194" cy="36016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marR="1189990" lvl="0" indent="-44005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6-DOF </a:t>
            </a:r>
            <a:r>
              <a:rPr kumimoji="1" sz="3300" b="0" i="0" u="none" strike="noStrike" kern="1200" cap="none" spc="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IMU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composed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three </a:t>
            </a:r>
            <a:r>
              <a:rPr kumimoji="1" sz="3300" b="0" i="0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gyroscopes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three 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accelerometers, 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mounted</a:t>
            </a:r>
            <a:r>
              <a:rPr kumimoji="1" sz="33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orthogonally.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2A5C"/>
              </a:buClr>
              <a:buSzTx/>
              <a:buFont typeface="Arial"/>
              <a:buChar char="•"/>
              <a:tabLst/>
              <a:defRPr/>
            </a:pPr>
            <a:endParaRPr kumimoji="1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strapdown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gyroscope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measures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sensor</a:t>
            </a:r>
            <a:r>
              <a:rPr kumimoji="1" sz="330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2A5C"/>
              </a:buClr>
              <a:buSzTx/>
              <a:buFont typeface="Arial"/>
              <a:buChar char="•"/>
              <a:tabLst/>
              <a:defRPr/>
            </a:pPr>
            <a:endParaRPr kumimoji="1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5080" lvl="0" indent="-440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strapdown accelerometer </a:t>
            </a:r>
            <a:r>
              <a:rPr kumimoji="1" sz="330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measures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</a:t>
            </a: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force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(or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acceleration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relative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1" sz="3300" b="0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free-fall)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sensor</a:t>
            </a:r>
            <a:r>
              <a:rPr kumimoji="1" sz="3300" b="0" i="0" u="none" strike="noStrike" kern="1200" cap="none" spc="2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1811" y="584140"/>
            <a:ext cx="1386522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360" dirty="0">
                <a:latin typeface="Arial"/>
                <a:cs typeface="Arial"/>
              </a:rPr>
              <a:t>Summary </a:t>
            </a:r>
            <a:r>
              <a:rPr spc="-215" dirty="0"/>
              <a:t>| </a:t>
            </a:r>
            <a:r>
              <a:rPr spc="-200" dirty="0"/>
              <a:t>The </a:t>
            </a:r>
            <a:r>
              <a:rPr spc="90" dirty="0"/>
              <a:t>Inertial </a:t>
            </a:r>
            <a:r>
              <a:rPr spc="-105" dirty="0"/>
              <a:t>Measurement</a:t>
            </a:r>
            <a:r>
              <a:rPr spc="260" dirty="0"/>
              <a:t> </a:t>
            </a:r>
            <a:r>
              <a:rPr spc="180" dirty="0"/>
              <a:t>Unit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489450" y="7254875"/>
            <a:ext cx="1005205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Since </a:t>
            </a:r>
            <a:r>
              <a:rPr lang="en-US" altLang="ja-JP" sz="2800" dirty="0" err="1">
                <a:solidFill>
                  <a:srgbClr val="FF0000"/>
                </a:solidFill>
                <a:latin typeface="GRMOZQ+HelveticaNeue"/>
              </a:rPr>
              <a:t>strapdown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 IMUs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are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tricky to calibrate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and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drift over time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,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need another sensor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to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periodically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correct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 the pose estimates.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36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568" y="4591002"/>
            <a:ext cx="16631919" cy="14230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395"/>
              </a:lnSpc>
              <a:spcBef>
                <a:spcPts val="110"/>
              </a:spcBef>
            </a:pPr>
            <a:r>
              <a:rPr sz="3150" b="1" spc="-140" dirty="0">
                <a:solidFill>
                  <a:srgbClr val="008BA9"/>
                </a:solidFill>
                <a:latin typeface="Arial"/>
                <a:cs typeface="Arial"/>
              </a:rPr>
              <a:t>Module </a:t>
            </a:r>
            <a:r>
              <a:rPr sz="3150" b="1" spc="175" dirty="0">
                <a:solidFill>
                  <a:srgbClr val="008BA9"/>
                </a:solidFill>
                <a:latin typeface="Arial"/>
                <a:cs typeface="Arial"/>
              </a:rPr>
              <a:t>3 </a:t>
            </a:r>
            <a:r>
              <a:rPr sz="3150" b="1" spc="-180" dirty="0">
                <a:solidFill>
                  <a:srgbClr val="008BA9"/>
                </a:solidFill>
                <a:latin typeface="Arial"/>
                <a:cs typeface="Arial"/>
              </a:rPr>
              <a:t>| </a:t>
            </a:r>
            <a:r>
              <a:rPr sz="3150" b="1" spc="-260" dirty="0">
                <a:solidFill>
                  <a:srgbClr val="008BA9"/>
                </a:solidFill>
                <a:latin typeface="Arial"/>
                <a:cs typeface="Arial"/>
              </a:rPr>
              <a:t>Lesson</a:t>
            </a:r>
            <a:r>
              <a:rPr sz="3150" b="1" spc="-215" dirty="0">
                <a:solidFill>
                  <a:srgbClr val="008BA9"/>
                </a:solidFill>
                <a:latin typeface="Arial"/>
                <a:cs typeface="Arial"/>
              </a:rPr>
              <a:t> </a:t>
            </a:r>
            <a:r>
              <a:rPr sz="3150" b="1" spc="175" dirty="0">
                <a:solidFill>
                  <a:srgbClr val="008BA9"/>
                </a:solidFill>
                <a:latin typeface="Arial"/>
                <a:cs typeface="Arial"/>
              </a:rPr>
              <a:t>3</a:t>
            </a:r>
            <a:endParaRPr sz="3150">
              <a:latin typeface="Arial"/>
              <a:cs typeface="Arial"/>
            </a:endParaRPr>
          </a:p>
          <a:p>
            <a:pPr marL="12700">
              <a:lnSpc>
                <a:spcPts val="7595"/>
              </a:lnSpc>
            </a:pPr>
            <a:r>
              <a:rPr sz="6650" b="1" spc="-555" dirty="0">
                <a:solidFill>
                  <a:srgbClr val="FFFFFF"/>
                </a:solidFill>
                <a:latin typeface="Arial"/>
                <a:cs typeface="Arial"/>
              </a:rPr>
              <a:t>GLOBAL </a:t>
            </a:r>
            <a:r>
              <a:rPr sz="6650" b="1" spc="-395" dirty="0">
                <a:solidFill>
                  <a:srgbClr val="FFFFFF"/>
                </a:solidFill>
                <a:latin typeface="Arial"/>
                <a:cs typeface="Arial"/>
              </a:rPr>
              <a:t>NAVIGATION </a:t>
            </a:r>
            <a:r>
              <a:rPr sz="6650" b="1" spc="-370" dirty="0">
                <a:solidFill>
                  <a:srgbClr val="FFFFFF"/>
                </a:solidFill>
                <a:latin typeface="Arial"/>
                <a:cs typeface="Arial"/>
              </a:rPr>
              <a:t>SATELLITE</a:t>
            </a:r>
            <a:r>
              <a:rPr sz="665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650" b="1" spc="-375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66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42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89460" y="1843304"/>
            <a:ext cx="4881880" cy="3262629"/>
            <a:chOff x="1789460" y="1843304"/>
            <a:chExt cx="4881880" cy="3262629"/>
          </a:xfrm>
        </p:grpSpPr>
        <p:sp>
          <p:nvSpPr>
            <p:cNvPr id="3" name="object 3"/>
            <p:cNvSpPr/>
            <p:nvPr/>
          </p:nvSpPr>
          <p:spPr>
            <a:xfrm>
              <a:off x="1799931" y="1853775"/>
              <a:ext cx="4860611" cy="32413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799931" y="1853775"/>
              <a:ext cx="4860925" cy="3241675"/>
            </a:xfrm>
            <a:custGeom>
              <a:avLst/>
              <a:gdLst/>
              <a:ahLst/>
              <a:cxnLst/>
              <a:rect l="l" t="t" r="r" b="b"/>
              <a:pathLst>
                <a:path w="4860925" h="3241675">
                  <a:moveTo>
                    <a:pt x="0" y="0"/>
                  </a:moveTo>
                  <a:lnTo>
                    <a:pt x="4860611" y="0"/>
                  </a:lnTo>
                  <a:lnTo>
                    <a:pt x="4860611" y="3241343"/>
                  </a:lnTo>
                  <a:lnTo>
                    <a:pt x="0" y="324134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30020" y="1803862"/>
            <a:ext cx="15626080" cy="8749665"/>
            <a:chOff x="730020" y="1803862"/>
            <a:chExt cx="15626080" cy="8749665"/>
          </a:xfrm>
        </p:grpSpPr>
        <p:sp>
          <p:nvSpPr>
            <p:cNvPr id="6" name="object 6"/>
            <p:cNvSpPr/>
            <p:nvPr/>
          </p:nvSpPr>
          <p:spPr>
            <a:xfrm>
              <a:off x="7793256" y="1814332"/>
              <a:ext cx="8551780" cy="87281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793256" y="1814333"/>
              <a:ext cx="8552180" cy="8728710"/>
            </a:xfrm>
            <a:custGeom>
              <a:avLst/>
              <a:gdLst/>
              <a:ahLst/>
              <a:cxnLst/>
              <a:rect l="l" t="t" r="r" b="b"/>
              <a:pathLst>
                <a:path w="8552180" h="8728710">
                  <a:moveTo>
                    <a:pt x="0" y="0"/>
                  </a:moveTo>
                  <a:lnTo>
                    <a:pt x="8551780" y="0"/>
                  </a:lnTo>
                  <a:lnTo>
                    <a:pt x="8551780" y="8728107"/>
                  </a:lnTo>
                  <a:lnTo>
                    <a:pt x="0" y="8728107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30020" y="3884101"/>
              <a:ext cx="8432335" cy="14880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79927" y="636495"/>
            <a:ext cx="919797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365" dirty="0">
                <a:latin typeface="Arial"/>
                <a:cs typeface="Arial"/>
              </a:rPr>
              <a:t>Korean </a:t>
            </a:r>
            <a:r>
              <a:rPr b="1" spc="-315" dirty="0">
                <a:latin typeface="Arial"/>
                <a:cs typeface="Arial"/>
              </a:rPr>
              <a:t>Air Lines </a:t>
            </a:r>
            <a:r>
              <a:rPr b="1" spc="-204" dirty="0">
                <a:latin typeface="Arial"/>
                <a:cs typeface="Arial"/>
              </a:rPr>
              <a:t>Flight</a:t>
            </a:r>
            <a:r>
              <a:rPr b="1" spc="190" dirty="0">
                <a:latin typeface="Arial"/>
                <a:cs typeface="Arial"/>
              </a:rPr>
              <a:t> </a:t>
            </a:r>
            <a:r>
              <a:rPr b="1" spc="345" dirty="0">
                <a:latin typeface="Arial"/>
                <a:cs typeface="Arial"/>
              </a:rPr>
              <a:t>007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72059" y="5547340"/>
            <a:ext cx="5373370" cy="421461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90805" lvl="0" indent="0" algn="l" defTabSz="914400" rtl="0" eaLnBrk="1" fontAlgn="auto" latinLnBrk="0" hangingPunct="1">
              <a:lnSpc>
                <a:spcPts val="3629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Korean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Air </a:t>
            </a:r>
            <a:r>
              <a:rPr kumimoji="1" sz="3050" b="0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Flight </a:t>
            </a:r>
            <a:r>
              <a:rPr kumimoji="1" sz="3050" b="0" i="0" u="none" strike="noStrike" kern="1200" cap="none" spc="1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007 </a:t>
            </a:r>
            <a:r>
              <a:rPr kumimoji="1" sz="305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was </a:t>
            </a:r>
            <a:r>
              <a:rPr kumimoji="1" sz="305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shot 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down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050" b="0" i="0" u="none" strike="noStrike" kern="1200" cap="none" spc="1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1983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after </a:t>
            </a:r>
            <a:r>
              <a:rPr kumimoji="1" sz="305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deviating 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 </a:t>
            </a:r>
            <a:r>
              <a:rPr kumimoji="1" sz="3050" b="0" i="0" u="none" strike="noStrike" kern="1200" cap="none" spc="-6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Soviet</a:t>
            </a:r>
            <a:r>
              <a:rPr kumimoji="1" lang="en-US" sz="3050" b="0" i="0" u="none" strike="noStrike" kern="1200" cap="none" spc="-6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lang="ja-JP" altLang="en-US" sz="3050" b="0" i="0" u="none" strike="noStrike" kern="1200" cap="none" spc="-6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ソ連</a:t>
            </a:r>
            <a:r>
              <a:rPr kumimoji="1" lang="en-US" sz="3050" b="0" i="0" u="none" strike="noStrike" kern="1200" cap="none" spc="-6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1" sz="3050" b="0" i="0" u="none" strike="noStrike" kern="1200" cap="none" spc="-6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airspace</a:t>
            </a:r>
            <a:r>
              <a:rPr kumimoji="1" lang="en-US" sz="3050" b="0" i="0" u="none" strike="noStrike" kern="1200" cap="none" spc="-6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lang="ja-JP" altLang="en-US" sz="3050" b="0" i="0" u="none" strike="noStrike" kern="1200" cap="none" spc="-6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領空、りょうくう</a:t>
            </a:r>
            <a:r>
              <a:rPr kumimoji="1" lang="en-US" sz="3050" b="0" i="0" u="none" strike="noStrike" kern="1200" cap="none" spc="-6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1" sz="3050" b="0" i="0" u="none" strike="noStrike" kern="1200" cap="none" spc="-6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due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1" sz="305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improper 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their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Inertial  </a:t>
            </a:r>
            <a:r>
              <a:rPr kumimoji="1" sz="305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Navigation</a:t>
            </a:r>
            <a:r>
              <a:rPr kumimoji="1" sz="3050" b="0" i="0" u="none" strike="noStrike" kern="1200" cap="none" spc="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System.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36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1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This </a:t>
            </a:r>
            <a:r>
              <a:rPr kumimoji="1" sz="3050" b="0" i="1" u="none" strike="noStrike" kern="1200" cap="none" spc="-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prompted </a:t>
            </a:r>
            <a:r>
              <a:rPr kumimoji="1" sz="3050" b="0" i="1" u="none" strike="noStrike" kern="1200" cap="none" spc="-1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1" sz="3050" b="0" i="1" u="none" strike="noStrike" kern="1200" cap="none" spc="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U.S.</a:t>
            </a:r>
            <a:r>
              <a:rPr kumimoji="1" sz="3050" b="0" i="1" u="none" strike="noStrike" kern="1200" cap="none" spc="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3050" b="0" i="1" u="none" strike="noStrike" kern="1200" cap="none" spc="-1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1" sz="3050" b="0" i="1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open</a:t>
            </a:r>
            <a:r>
              <a:rPr kumimoji="1" sz="3050" b="0" i="1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 </a:t>
            </a:r>
            <a:r>
              <a:rPr kumimoji="1" sz="3050" b="0" i="1" u="none" strike="noStrike" kern="1200" cap="none" spc="1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GPS</a:t>
            </a:r>
            <a:r>
              <a:rPr kumimoji="1" sz="3050" b="0" i="1" u="none" strike="noStrike" kern="1200" cap="none" spc="1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3050" b="0" i="1" u="none" strike="noStrike" kern="1200" cap="none" spc="-1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 </a:t>
            </a:r>
            <a:r>
              <a:rPr kumimoji="1" sz="3050" b="0" i="1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worldwide</a:t>
            </a:r>
            <a:r>
              <a:rPr kumimoji="1" sz="3050" b="0" i="1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3050" b="0" i="1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</a:t>
            </a:r>
            <a:r>
              <a:rPr kumimoji="1" sz="3050" b="0" i="1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816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59" y="3102040"/>
            <a:ext cx="20083780" cy="5104765"/>
          </a:xfrm>
          <a:custGeom>
            <a:avLst/>
            <a:gdLst/>
            <a:ahLst/>
            <a:cxnLst/>
            <a:rect l="l" t="t" r="r" b="b"/>
            <a:pathLst>
              <a:path w="20083780" h="5104765">
                <a:moveTo>
                  <a:pt x="0" y="5104474"/>
                </a:moveTo>
                <a:lnTo>
                  <a:pt x="20083179" y="5104474"/>
                </a:lnTo>
                <a:lnTo>
                  <a:pt x="20083179" y="0"/>
                </a:lnTo>
                <a:lnTo>
                  <a:pt x="0" y="0"/>
                </a:lnTo>
                <a:lnTo>
                  <a:pt x="0" y="5104474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59" y="3102040"/>
            <a:ext cx="20083780" cy="5104765"/>
          </a:xfrm>
          <a:custGeom>
            <a:avLst/>
            <a:gdLst/>
            <a:ahLst/>
            <a:cxnLst/>
            <a:rect l="l" t="t" r="r" b="b"/>
            <a:pathLst>
              <a:path w="20083780" h="5104765">
                <a:moveTo>
                  <a:pt x="0" y="0"/>
                </a:moveTo>
                <a:lnTo>
                  <a:pt x="20083173" y="0"/>
                </a:lnTo>
                <a:lnTo>
                  <a:pt x="20083173" y="5104473"/>
                </a:lnTo>
                <a:lnTo>
                  <a:pt x="0" y="5104473"/>
                </a:lnTo>
                <a:lnTo>
                  <a:pt x="0" y="0"/>
                </a:lnTo>
                <a:close/>
              </a:path>
            </a:pathLst>
          </a:custGeom>
          <a:ln w="20919">
            <a:solidFill>
              <a:srgbClr val="006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9568" y="4591002"/>
            <a:ext cx="16246475" cy="14230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395"/>
              </a:lnSpc>
              <a:spcBef>
                <a:spcPts val="110"/>
              </a:spcBef>
            </a:pPr>
            <a:r>
              <a:rPr sz="3150" spc="-235" dirty="0">
                <a:solidFill>
                  <a:srgbClr val="008BA9"/>
                </a:solidFill>
                <a:latin typeface="Tahoma"/>
                <a:cs typeface="Tahoma"/>
              </a:rPr>
              <a:t>Module </a:t>
            </a:r>
            <a:r>
              <a:rPr sz="3150" spc="-75" dirty="0">
                <a:solidFill>
                  <a:srgbClr val="008BA9"/>
                </a:solidFill>
                <a:latin typeface="Tahoma"/>
                <a:cs typeface="Tahoma"/>
              </a:rPr>
              <a:t>3 </a:t>
            </a:r>
            <a:r>
              <a:rPr sz="3150" spc="-1305" dirty="0">
                <a:solidFill>
                  <a:srgbClr val="008BA9"/>
                </a:solidFill>
                <a:latin typeface="Tahoma"/>
                <a:cs typeface="Tahoma"/>
              </a:rPr>
              <a:t>|</a:t>
            </a:r>
            <a:r>
              <a:rPr sz="3150" spc="35" dirty="0">
                <a:solidFill>
                  <a:srgbClr val="008BA9"/>
                </a:solidFill>
                <a:latin typeface="Tahoma"/>
                <a:cs typeface="Tahoma"/>
              </a:rPr>
              <a:t> </a:t>
            </a:r>
            <a:r>
              <a:rPr sz="3150" spc="-235" dirty="0">
                <a:solidFill>
                  <a:srgbClr val="008BA9"/>
                </a:solidFill>
                <a:latin typeface="Tahoma"/>
                <a:cs typeface="Tahoma"/>
              </a:rPr>
              <a:t>Lesson</a:t>
            </a:r>
            <a:r>
              <a:rPr sz="3150" spc="-260" dirty="0">
                <a:solidFill>
                  <a:srgbClr val="008BA9"/>
                </a:solidFill>
                <a:latin typeface="Tahoma"/>
                <a:cs typeface="Tahoma"/>
              </a:rPr>
              <a:t> </a:t>
            </a:r>
            <a:r>
              <a:rPr sz="3150" spc="-75" dirty="0">
                <a:solidFill>
                  <a:srgbClr val="008BA9"/>
                </a:solidFill>
                <a:latin typeface="Tahoma"/>
                <a:cs typeface="Tahoma"/>
              </a:rPr>
              <a:t>1</a:t>
            </a:r>
            <a:endParaRPr sz="3150">
              <a:latin typeface="Tahoma"/>
              <a:cs typeface="Tahoma"/>
            </a:endParaRPr>
          </a:p>
          <a:p>
            <a:pPr marL="12700">
              <a:lnSpc>
                <a:spcPts val="7595"/>
              </a:lnSpc>
            </a:pPr>
            <a:r>
              <a:rPr sz="6650" spc="-390" dirty="0">
                <a:latin typeface="Tahoma"/>
                <a:cs typeface="Tahoma"/>
              </a:rPr>
              <a:t>3D </a:t>
            </a:r>
            <a:r>
              <a:rPr sz="6650" spc="-415" dirty="0">
                <a:latin typeface="Tahoma"/>
                <a:cs typeface="Tahoma"/>
              </a:rPr>
              <a:t>GEOMETRY </a:t>
            </a:r>
            <a:r>
              <a:rPr sz="6650" spc="-475" dirty="0">
                <a:latin typeface="Tahoma"/>
                <a:cs typeface="Tahoma"/>
              </a:rPr>
              <a:t>AND </a:t>
            </a:r>
            <a:r>
              <a:rPr sz="6650" spc="-200" dirty="0">
                <a:latin typeface="Tahoma"/>
                <a:cs typeface="Tahoma"/>
              </a:rPr>
              <a:t>REFERENCE</a:t>
            </a:r>
            <a:r>
              <a:rPr sz="6650" spc="120" dirty="0">
                <a:latin typeface="Tahoma"/>
                <a:cs typeface="Tahoma"/>
              </a:rPr>
              <a:t> </a:t>
            </a:r>
            <a:r>
              <a:rPr sz="6650" spc="-275" dirty="0">
                <a:latin typeface="Tahoma"/>
                <a:cs typeface="Tahoma"/>
              </a:rPr>
              <a:t>FRAMES</a:t>
            </a:r>
            <a:endParaRPr sz="66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0" y="636495"/>
            <a:ext cx="14573839" cy="92525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310" dirty="0">
                <a:latin typeface="Arial"/>
                <a:cs typeface="Arial"/>
              </a:rPr>
              <a:t>GNSS </a:t>
            </a:r>
            <a:r>
              <a:rPr b="1" spc="-335" dirty="0">
                <a:latin typeface="Arial"/>
                <a:cs typeface="Arial"/>
              </a:rPr>
              <a:t>| </a:t>
            </a:r>
            <a:r>
              <a:rPr spc="-70" dirty="0"/>
              <a:t>Accurate </a:t>
            </a:r>
            <a:r>
              <a:rPr spc="-95" dirty="0"/>
              <a:t>Global</a:t>
            </a:r>
            <a:r>
              <a:rPr spc="1410" dirty="0"/>
              <a:t> </a:t>
            </a:r>
            <a:r>
              <a:rPr spc="-20" dirty="0" smtClean="0"/>
              <a:t>Positioning</a:t>
            </a:r>
            <a:r>
              <a:rPr lang="en-US" spc="-20" dirty="0" smtClean="0"/>
              <a:t>(</a:t>
            </a:r>
            <a:r>
              <a:rPr lang="ja-JP" altLang="en-US" spc="-20" dirty="0"/>
              <a:t>測</a:t>
            </a:r>
            <a:r>
              <a:rPr lang="ja-JP" altLang="en-US" spc="-20" dirty="0" smtClean="0"/>
              <a:t>位</a:t>
            </a:r>
            <a:r>
              <a:rPr lang="en-US" spc="-20" dirty="0" smtClean="0"/>
              <a:t>)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1453223" y="2102418"/>
            <a:ext cx="13286105" cy="160083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26390" marR="5080" lvl="0" indent="-314325" algn="just" defTabSz="914400" rtl="0" eaLnBrk="1" fontAlgn="auto" latinLnBrk="0" hangingPunct="1">
              <a:lnSpc>
                <a:spcPts val="4120"/>
              </a:lnSpc>
              <a:spcBef>
                <a:spcPts val="265"/>
              </a:spcBef>
              <a:spcAft>
                <a:spcPts val="0"/>
              </a:spcAft>
              <a:buClrTx/>
              <a:buSzPct val="120289"/>
              <a:buFont typeface="Arial"/>
              <a:buChar char="•"/>
              <a:tabLst>
                <a:tab pos="327025" algn="l"/>
              </a:tabLst>
              <a:defRPr/>
            </a:pPr>
            <a:r>
              <a:rPr kumimoji="1" sz="3450" b="1" i="0" u="none" strike="noStrike" kern="1200" cap="none" spc="-1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Global </a:t>
            </a:r>
            <a:r>
              <a:rPr kumimoji="1" sz="3450" b="1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Navigation </a:t>
            </a:r>
            <a:r>
              <a:rPr kumimoji="1" sz="3450" b="1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Satellite </a:t>
            </a:r>
            <a:r>
              <a:rPr kumimoji="1" sz="3450" b="1" i="0" u="none" strike="noStrike" kern="1200" cap="none" spc="-2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1" sz="3450" b="1" i="0" u="none" strike="noStrike" kern="1200" cap="none" spc="-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(GNSS) </a:t>
            </a:r>
            <a:r>
              <a:rPr kumimoji="1" sz="345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450" b="0" i="0" u="none" strike="noStrike" kern="1200" cap="none" spc="-1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450" b="0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catch-all </a:t>
            </a:r>
            <a:r>
              <a:rPr kumimoji="1" sz="345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 </a:t>
            </a:r>
            <a:r>
              <a:rPr kumimoji="1" sz="345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450" b="0" i="0" u="none" strike="noStrike" kern="1200" cap="none" spc="-1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1" sz="3450" b="0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satellite </a:t>
            </a:r>
            <a:r>
              <a:rPr kumimoji="1" sz="345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system(s) </a:t>
            </a:r>
            <a:r>
              <a:rPr kumimoji="1" sz="3450" b="0" i="0" u="none" strike="noStrike" kern="1200" cap="none" spc="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1" sz="34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1" sz="3450" b="0" i="0" u="none" strike="noStrike" kern="1200" cap="none" spc="-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used </a:t>
            </a:r>
            <a:r>
              <a:rPr kumimoji="1" sz="345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450" b="0" i="0" u="none" strike="noStrike" kern="1200" cap="none" spc="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pinpoint</a:t>
            </a:r>
            <a:r>
              <a:rPr kumimoji="1" sz="3450" b="0" i="0" u="none" strike="noStrike" kern="1200" cap="none" spc="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450" b="0" i="0" u="none" strike="noStrike" kern="1200" cap="none" spc="-1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45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receiver’s</a:t>
            </a:r>
            <a:r>
              <a:rPr kumimoji="1" sz="345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4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</a:t>
            </a:r>
            <a:r>
              <a:rPr kumimoji="1" sz="345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1" sz="345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anywhere </a:t>
            </a:r>
            <a:r>
              <a:rPr kumimoji="1" sz="345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45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450" b="0" i="0" u="none" strike="noStrike" kern="1200" cap="none" spc="2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45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world</a:t>
            </a:r>
            <a:endParaRPr kumimoji="1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4399" y="4130627"/>
            <a:ext cx="4595419" cy="5016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4413" y="9411096"/>
            <a:ext cx="40538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Global </a:t>
            </a:r>
            <a:r>
              <a:rPr kumimoji="1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Positioning </a:t>
            </a:r>
            <a:r>
              <a:rPr kumimoji="1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</a:t>
            </a:r>
            <a:r>
              <a:rPr kumimoji="1" sz="2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(GPS)</a:t>
            </a:r>
            <a:endParaRPr kumimoji="1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57689" y="9117912"/>
            <a:ext cx="4171315" cy="699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lvl="0" indent="37655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Globalnaya </a:t>
            </a:r>
            <a:r>
              <a:rPr kumimoji="1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navigatsionnaya  </a:t>
            </a:r>
            <a:r>
              <a:rPr kumimoji="1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sputnikovaya </a:t>
            </a:r>
            <a:r>
              <a:rPr kumimoji="1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sistema</a:t>
            </a:r>
            <a:r>
              <a:rPr kumimoji="1" sz="22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(GLONASS)</a:t>
            </a:r>
            <a:endParaRPr kumimoji="1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74860" y="4215740"/>
            <a:ext cx="8023120" cy="4584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422650" y="10075578"/>
            <a:ext cx="1295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The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two that are fully operational as of 2018 are GPS and GLONASS, the Russian equivalent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.</a:t>
            </a:r>
            <a:endParaRPr lang="en-US" altLang="ja-JP" sz="2400" dirty="0" smtClean="0">
              <a:solidFill>
                <a:srgbClr val="000000"/>
              </a:solidFill>
              <a:latin typeface="POKZO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Several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other systems are nearing completion, including the European 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Galileo(</a:t>
            </a:r>
            <a:r>
              <a:rPr lang="ja-JP" altLang="en-US" sz="2400" dirty="0" smtClean="0">
                <a:solidFill>
                  <a:srgbClr val="000000"/>
                </a:solidFill>
                <a:latin typeface="GRMOZQ+HelveticaNeue"/>
              </a:rPr>
              <a:t>ガリレオ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) constellation</a:t>
            </a:r>
            <a:r>
              <a:rPr lang="ja-JP" altLang="en-US" sz="2400" dirty="0" smtClean="0">
                <a:solidFill>
                  <a:srgbClr val="000000"/>
                </a:solidFill>
                <a:latin typeface="GRMOZQ+HelveticaNeue"/>
              </a:rPr>
              <a:t>（星座、集まり）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.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567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6882" y="2413058"/>
            <a:ext cx="8482965" cy="5323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1790" marR="30480" lvl="0" indent="-31432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Pct val="121212"/>
              <a:buFontTx/>
              <a:buChar char="•"/>
              <a:tabLst>
                <a:tab pos="352425" algn="l"/>
              </a:tabLst>
              <a:defRPr/>
            </a:pPr>
            <a:r>
              <a:rPr kumimoji="1" sz="3300" b="0" i="0" u="none" strike="noStrike" kern="1200" cap="none" spc="-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Composed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1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1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satellites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1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</a:t>
            </a:r>
            <a:r>
              <a:rPr kumimoji="1" sz="33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orbital 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planes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91845" marR="0" lvl="1" indent="-314960" algn="l" defTabSz="914400" rtl="0" eaLnBrk="1" fontAlgn="auto" latinLnBrk="0" hangingPunct="1">
              <a:lnSpc>
                <a:spcPct val="100000"/>
              </a:lnSpc>
              <a:spcBef>
                <a:spcPts val="1975"/>
              </a:spcBef>
              <a:spcAft>
                <a:spcPts val="0"/>
              </a:spcAft>
              <a:buClrTx/>
              <a:buSzPct val="121212"/>
              <a:buFont typeface="Arial"/>
              <a:buChar char="•"/>
              <a:tabLst>
                <a:tab pos="792480" algn="l"/>
              </a:tabLst>
              <a:defRPr/>
            </a:pPr>
            <a:r>
              <a:rPr kumimoji="1" sz="3300" b="0" i="1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Altitude </a:t>
            </a:r>
            <a:r>
              <a:rPr kumimoji="1" sz="3300" b="0" i="1" u="none" strike="noStrike" kern="1200" cap="none" spc="-1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</a:t>
            </a:r>
            <a:r>
              <a:rPr kumimoji="1" sz="3300" b="0" i="1" u="none" strike="noStrike" kern="1200" cap="none" spc="2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~20,200 </a:t>
            </a:r>
            <a:r>
              <a:rPr kumimoji="1" sz="3300" b="0" i="1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km </a:t>
            </a:r>
            <a:r>
              <a:rPr kumimoji="1" sz="3300" b="0" i="1" u="none" strike="noStrike" kern="1200" cap="none" spc="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(12,550</a:t>
            </a:r>
            <a:r>
              <a:rPr kumimoji="1" sz="3300" b="0" i="1" u="none" strike="noStrike" kern="1200" cap="none" spc="1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3300" b="0" i="1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miles)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791845" marR="0" lvl="1" indent="-314960" algn="l" defTabSz="914400" rtl="0" eaLnBrk="1" fontAlgn="auto" latinLnBrk="0" hangingPunct="1">
              <a:lnSpc>
                <a:spcPct val="100000"/>
              </a:lnSpc>
              <a:spcBef>
                <a:spcPts val="1975"/>
              </a:spcBef>
              <a:spcAft>
                <a:spcPts val="0"/>
              </a:spcAft>
              <a:buClrTx/>
              <a:buSzPct val="121212"/>
              <a:buFont typeface="Arial"/>
              <a:buChar char="•"/>
              <a:tabLst>
                <a:tab pos="792480" algn="l"/>
              </a:tabLst>
              <a:defRPr/>
            </a:pPr>
            <a:r>
              <a:rPr kumimoji="1" sz="3300" b="0" i="1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Orbital </a:t>
            </a:r>
            <a:r>
              <a:rPr kumimoji="1" sz="3300" b="0" i="1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period </a:t>
            </a:r>
            <a:r>
              <a:rPr kumimoji="1" sz="3300" b="0" i="1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</a:t>
            </a:r>
            <a:r>
              <a:rPr kumimoji="1" sz="3300" b="0" i="1" u="none" strike="noStrike" kern="1200" cap="none" spc="2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~12</a:t>
            </a:r>
            <a:r>
              <a:rPr kumimoji="1" sz="3300" b="0" i="1" u="none" strike="noStrike" kern="1200" cap="none" spc="4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3300" b="0" i="1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hours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41630" marR="2197735" lvl="0" indent="-304165" algn="l" defTabSz="914400" rtl="0" eaLnBrk="1" fontAlgn="auto" latinLnBrk="0" hangingPunct="1">
              <a:lnSpc>
                <a:spcPct val="100000"/>
              </a:lnSpc>
              <a:spcBef>
                <a:spcPts val="1975"/>
              </a:spcBef>
              <a:spcAft>
                <a:spcPts val="0"/>
              </a:spcAft>
              <a:buClrTx/>
              <a:buSzPct val="121212"/>
              <a:buFontTx/>
              <a:buChar char="•"/>
              <a:tabLst>
                <a:tab pos="342265" algn="l"/>
              </a:tabLst>
              <a:defRPr/>
            </a:pP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300" b="0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satellite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broadcasts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frequencies: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1340" marR="0" lvl="1" indent="-304165" algn="l" defTabSz="914400" rtl="0" eaLnBrk="1" fontAlgn="auto" latinLnBrk="0" hangingPunct="1">
              <a:lnSpc>
                <a:spcPct val="100000"/>
              </a:lnSpc>
              <a:spcBef>
                <a:spcPts val="1975"/>
              </a:spcBef>
              <a:spcAft>
                <a:spcPts val="0"/>
              </a:spcAft>
              <a:buClrTx/>
              <a:buSzPct val="121212"/>
              <a:buFont typeface="Arial"/>
              <a:buChar char="•"/>
              <a:tabLst>
                <a:tab pos="561975" algn="l"/>
              </a:tabLst>
              <a:defRPr/>
            </a:pPr>
            <a:r>
              <a:rPr kumimoji="1" sz="3300" b="0" i="1" u="none" strike="noStrike" kern="1200" cap="none" spc="2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L1 </a:t>
            </a:r>
            <a:r>
              <a:rPr kumimoji="1" sz="3300" b="0" i="1" u="none" strike="noStrike" kern="1200" cap="none" spc="1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(1575.42 </a:t>
            </a:r>
            <a:r>
              <a:rPr kumimoji="1" sz="3300" b="0" i="1" u="none" strike="noStrike" kern="1200" cap="none" spc="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MHz, </a:t>
            </a:r>
            <a:r>
              <a:rPr kumimoji="1" sz="3300" b="0" i="1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civilian </a:t>
            </a:r>
            <a:r>
              <a:rPr kumimoji="1" sz="3300" b="0" i="1" u="none" strike="noStrike" kern="1200" cap="none" spc="2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+</a:t>
            </a:r>
            <a:r>
              <a:rPr kumimoji="1" sz="3300" b="0" i="1" u="none" strike="noStrike" kern="1200" cap="none" spc="-3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3300" b="0" i="1" u="none" strike="noStrike" kern="1200" cap="none" spc="-1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military)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561340" marR="0" lvl="1" indent="-304165" algn="l" defTabSz="914400" rtl="0" eaLnBrk="1" fontAlgn="auto" latinLnBrk="0" hangingPunct="1">
              <a:lnSpc>
                <a:spcPct val="100000"/>
              </a:lnSpc>
              <a:spcBef>
                <a:spcPts val="1975"/>
              </a:spcBef>
              <a:spcAft>
                <a:spcPts val="0"/>
              </a:spcAft>
              <a:buClrTx/>
              <a:buSzPct val="121212"/>
              <a:buFont typeface="Arial"/>
              <a:buChar char="•"/>
              <a:tabLst>
                <a:tab pos="561975" algn="l"/>
              </a:tabLst>
              <a:defRPr/>
            </a:pPr>
            <a:r>
              <a:rPr kumimoji="1" sz="3300" b="0" i="1" u="none" strike="noStrike" kern="1200" cap="none" spc="2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L2 </a:t>
            </a:r>
            <a:r>
              <a:rPr kumimoji="1" sz="3300" b="0" i="1" u="none" strike="noStrike" kern="1200" cap="none" spc="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(1227.6 </a:t>
            </a:r>
            <a:r>
              <a:rPr kumimoji="1" sz="3300" b="0" i="1" u="none" strike="noStrike" kern="1200" cap="none" spc="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MHz,</a:t>
            </a:r>
            <a:r>
              <a:rPr kumimoji="1" sz="3300" b="0" i="1" u="none" strike="noStrike" kern="1200" cap="none" spc="-3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3300" b="0" i="1" u="none" strike="noStrike" kern="1200" cap="none" spc="-1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military)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1066228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420" dirty="0">
                <a:latin typeface="Arial"/>
                <a:cs typeface="Arial"/>
              </a:rPr>
              <a:t>GPS </a:t>
            </a:r>
            <a:r>
              <a:rPr b="1" spc="-335" dirty="0">
                <a:latin typeface="Arial"/>
                <a:cs typeface="Arial"/>
              </a:rPr>
              <a:t>| </a:t>
            </a:r>
            <a:r>
              <a:rPr spc="-95" dirty="0"/>
              <a:t>Global </a:t>
            </a:r>
            <a:r>
              <a:rPr spc="-20" dirty="0"/>
              <a:t>Positioning</a:t>
            </a:r>
            <a:r>
              <a:rPr spc="-994" dirty="0"/>
              <a:t> </a:t>
            </a:r>
            <a:r>
              <a:rPr spc="-150" dirty="0"/>
              <a:t>System</a:t>
            </a:r>
          </a:p>
        </p:txBody>
      </p:sp>
      <p:sp>
        <p:nvSpPr>
          <p:cNvPr id="4" name="object 4"/>
          <p:cNvSpPr/>
          <p:nvPr/>
        </p:nvSpPr>
        <p:spPr>
          <a:xfrm>
            <a:off x="10188171" y="2041822"/>
            <a:ext cx="6334885" cy="6910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822450" y="8952606"/>
            <a:ext cx="1739931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Satellites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are decommissioned and replaced periodically</a:t>
            </a: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The constellation is designed such that </a:t>
            </a:r>
            <a:r>
              <a:rPr lang="en-US" altLang="ja-JP" sz="2800" dirty="0">
                <a:solidFill>
                  <a:srgbClr val="FF0000"/>
                </a:solidFill>
                <a:latin typeface="GRMOZQ+HelveticaNeue"/>
              </a:rPr>
              <a:t>at least 4 satellites are visible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at any surface point </a:t>
            </a:r>
            <a:r>
              <a:rPr lang="en-US" altLang="ja-JP" sz="2800" dirty="0" smtClean="0">
                <a:solidFill>
                  <a:srgbClr val="000000"/>
                </a:solidFill>
                <a:latin typeface="GRMOZQ+HelveticaNeue"/>
              </a:rPr>
              <a:t>on earth </a:t>
            </a:r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at all times.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91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22313" y="2044258"/>
            <a:ext cx="4948555" cy="4408805"/>
            <a:chOff x="11722313" y="2044258"/>
            <a:chExt cx="4948555" cy="4408805"/>
          </a:xfrm>
        </p:grpSpPr>
        <p:sp>
          <p:nvSpPr>
            <p:cNvPr id="3" name="object 3"/>
            <p:cNvSpPr/>
            <p:nvPr/>
          </p:nvSpPr>
          <p:spPr>
            <a:xfrm>
              <a:off x="11722313" y="3684409"/>
              <a:ext cx="4948033" cy="2768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509589" y="2080907"/>
              <a:ext cx="382905" cy="2216150"/>
            </a:xfrm>
            <a:custGeom>
              <a:avLst/>
              <a:gdLst/>
              <a:ahLst/>
              <a:cxnLst/>
              <a:rect l="l" t="t" r="r" b="b"/>
              <a:pathLst>
                <a:path w="382905" h="2216150">
                  <a:moveTo>
                    <a:pt x="0" y="2215762"/>
                  </a:moveTo>
                  <a:lnTo>
                    <a:pt x="382764" y="0"/>
                  </a:lnTo>
                </a:path>
              </a:pathLst>
            </a:custGeom>
            <a:ln w="73296">
              <a:solidFill>
                <a:srgbClr val="F8BA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11340" y="2297879"/>
            <a:ext cx="12031345" cy="80135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7185" marR="0" lvl="0" indent="-32512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Pct val="121212"/>
              <a:buFontTx/>
              <a:buChar char="•"/>
              <a:tabLst>
                <a:tab pos="337820" algn="l"/>
              </a:tabLst>
              <a:defRPr/>
            </a:pP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300" b="0" i="0" u="none" strike="noStrike" kern="1200" cap="none" spc="-229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GPS </a:t>
            </a:r>
            <a:r>
              <a:rPr kumimoji="1" sz="3300" b="0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satellite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transmits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signal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</a:t>
            </a:r>
            <a:r>
              <a:rPr kumimoji="1" sz="3300" b="0" i="0" u="none" strike="noStrike" kern="1200" cap="none" spc="-2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encodes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63345" marR="0" lvl="1" indent="-618490" algn="l" defTabSz="914400" rtl="0" eaLnBrk="1" fontAlgn="auto" latinLnBrk="0" hangingPunct="1">
              <a:lnSpc>
                <a:spcPts val="3960"/>
              </a:lnSpc>
              <a:spcBef>
                <a:spcPts val="296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1363345" algn="l"/>
                <a:tab pos="1363980" algn="l"/>
              </a:tabLst>
              <a:defRPr/>
            </a:pPr>
            <a:r>
              <a:rPr kumimoji="1" sz="3300" b="0" i="0" u="none" strike="noStrike" kern="1200" cap="none" spc="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</a:t>
            </a:r>
            <a:r>
              <a:rPr kumimoji="1" sz="33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1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position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363345" marR="0" lvl="0" indent="0" algn="l" defTabSz="914400" rtl="0" eaLnBrk="1" fontAlgn="auto" latinLnBrk="0" hangingPunct="1">
              <a:lnSpc>
                <a:spcPts val="3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(via 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accurate </a:t>
            </a:r>
            <a:r>
              <a:rPr kumimoji="1" sz="3300" b="0" i="0" u="none" strike="noStrike" kern="1200" cap="none" spc="-5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ephemeris</a:t>
            </a:r>
            <a:r>
              <a:rPr kumimoji="1" lang="ja-JP" altLang="en-US" sz="3300" b="0" i="0" u="none" strike="noStrike" kern="1200" cap="none" spc="-5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（天体歴）</a:t>
            </a:r>
            <a:r>
              <a:rPr kumimoji="1" sz="3300" b="0" i="0" u="none" strike="noStrike" kern="1200" cap="none" spc="35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information)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63345" marR="5698490" lvl="1" indent="-617855" algn="l" defTabSz="914400" rtl="0" eaLnBrk="1" fontAlgn="auto" latinLnBrk="0" hangingPunct="1">
              <a:lnSpc>
                <a:spcPct val="100000"/>
              </a:lnSpc>
              <a:spcBef>
                <a:spcPts val="2965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>
                <a:tab pos="1363345" algn="l"/>
                <a:tab pos="1363980" algn="l"/>
              </a:tabLst>
              <a:defRPr/>
            </a:pP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signal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transmission 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(via </a:t>
            </a: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onboard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atomic</a:t>
            </a:r>
            <a:r>
              <a:rPr kumimoji="1" sz="3300" b="0" i="0" u="none" strike="noStrike" kern="1200" cap="none" spc="3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clock</a:t>
            </a:r>
            <a:r>
              <a:rPr kumimoji="1" lang="ja-JP" altLang="en-US" sz="3300" b="0" i="0" u="none" strike="noStrike" kern="1200" cap="none" spc="1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（原子時計）</a:t>
            </a:r>
            <a:r>
              <a:rPr kumimoji="1" sz="3300" b="0" i="0" u="none" strike="noStrike" kern="1200" cap="none" spc="1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6390" marR="1961514" lvl="0" indent="-314325" algn="l" defTabSz="914400" rtl="0" eaLnBrk="1" fontAlgn="auto" latinLnBrk="0" hangingPunct="1">
              <a:lnSpc>
                <a:spcPct val="100000"/>
              </a:lnSpc>
              <a:spcBef>
                <a:spcPts val="2965"/>
              </a:spcBef>
              <a:spcAft>
                <a:spcPts val="0"/>
              </a:spcAft>
              <a:buClrTx/>
              <a:buSzPct val="121212"/>
              <a:buFontTx/>
              <a:buChar char="•"/>
              <a:tabLst>
                <a:tab pos="327025" algn="l"/>
              </a:tabLst>
              <a:defRPr/>
            </a:pPr>
            <a:r>
              <a:rPr kumimoji="1" sz="3300" b="0" i="0" u="none" strike="noStrike" kern="1200" cap="none" spc="-3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-229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 </a:t>
            </a: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Earth-centred  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frame,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receiver </a:t>
            </a:r>
            <a:r>
              <a:rPr kumimoji="1" sz="3300" b="0" i="0" u="none" strike="noStrike" kern="1200" cap="none" spc="-1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1" i="0" u="none" strike="noStrike" kern="1200" cap="none" spc="-2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speed </a:t>
            </a:r>
            <a:r>
              <a:rPr kumimoji="1" sz="3300" b="1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light</a:t>
            </a:r>
            <a:r>
              <a:rPr kumimoji="1" lang="ja-JP" altLang="en-US" sz="33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（光速）</a:t>
            </a:r>
            <a:r>
              <a:rPr kumimoji="1" sz="33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distances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300" b="0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satellite 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based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signal</a:t>
            </a:r>
            <a:r>
              <a:rPr kumimoji="1" sz="33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arrival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14850" marR="5080" lvl="0" indent="-4445" algn="ctr" defTabSz="914400" rtl="0" eaLnBrk="1" fontAlgn="auto" latinLnBrk="0" hangingPunct="1">
              <a:lnSpc>
                <a:spcPct val="102000"/>
              </a:lnSpc>
              <a:spcBef>
                <a:spcPts val="22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1" sz="3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least </a:t>
            </a:r>
            <a:r>
              <a:rPr kumimoji="1" sz="3100" b="1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</a:t>
            </a:r>
            <a:r>
              <a:rPr kumimoji="1" sz="31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satellites </a:t>
            </a:r>
            <a:r>
              <a:rPr kumimoji="1" sz="31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1" sz="31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required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 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1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3D position</a:t>
            </a:r>
            <a:r>
              <a:rPr kumimoji="1" sz="31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1" sz="3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three </a:t>
            </a:r>
            <a:r>
              <a:rPr kumimoji="1" sz="3100" b="0" i="0" u="none" strike="noStrike" kern="1200" cap="none" spc="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1" sz="3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</a:t>
            </a:r>
            <a:r>
              <a:rPr kumimoji="1" sz="31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2D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1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required  </a:t>
            </a:r>
            <a:r>
              <a:rPr kumimoji="1" sz="3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(e.g., </a:t>
            </a:r>
            <a:r>
              <a:rPr kumimoji="1" sz="3100" b="0" i="0" u="none" strike="noStrike" kern="1200" cap="none" spc="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1" sz="31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altitude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1" sz="31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known)</a:t>
            </a:r>
            <a:endParaRPr kumimoji="1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85459" y="934014"/>
            <a:ext cx="1884679" cy="1046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85064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420" dirty="0">
                <a:latin typeface="Arial"/>
                <a:cs typeface="Arial"/>
              </a:rPr>
              <a:t>GPS </a:t>
            </a:r>
            <a:r>
              <a:rPr b="1" spc="-335" dirty="0">
                <a:latin typeface="Arial"/>
                <a:cs typeface="Arial"/>
              </a:rPr>
              <a:t>| </a:t>
            </a:r>
            <a:r>
              <a:rPr spc="-55" dirty="0"/>
              <a:t>Computing</a:t>
            </a:r>
            <a:r>
              <a:rPr spc="-15" dirty="0"/>
              <a:t> </a:t>
            </a:r>
            <a:r>
              <a:rPr spc="-30" dirty="0"/>
              <a:t>Position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442685" y="6416675"/>
            <a:ext cx="66614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400" dirty="0" smtClean="0"/>
              <a:t>Each </a:t>
            </a:r>
            <a:r>
              <a:rPr lang="en-US" altLang="ja-JP" sz="2400" dirty="0"/>
              <a:t>broadcast signal contains a </a:t>
            </a:r>
            <a:r>
              <a:rPr lang="en-US" altLang="ja-JP" sz="2400" dirty="0" smtClean="0"/>
              <a:t>pseudo-range </a:t>
            </a:r>
            <a:r>
              <a:rPr lang="en-US" altLang="ja-JP" sz="2400" dirty="0"/>
              <a:t>code that identifies the satellite position </a:t>
            </a:r>
            <a:r>
              <a:rPr lang="en-US" altLang="ja-JP" sz="2400" dirty="0" smtClean="0"/>
              <a:t>and the </a:t>
            </a:r>
            <a:r>
              <a:rPr lang="en-US" altLang="ja-JP" sz="2400" dirty="0"/>
              <a:t>time of transmission of the </a:t>
            </a:r>
            <a:r>
              <a:rPr lang="en-US" altLang="ja-JP" sz="2400" dirty="0" smtClean="0"/>
              <a:t>signal.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/>
              <a:t>The </a:t>
            </a:r>
            <a:r>
              <a:rPr lang="en-US" altLang="ja-JP" sz="2400" dirty="0"/>
              <a:t>basic principle behind GPS is time of arrival </a:t>
            </a:r>
            <a:r>
              <a:rPr lang="en-US" altLang="ja-JP" sz="2400" dirty="0" smtClean="0"/>
              <a:t>ranging.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/>
              <a:t>The </a:t>
            </a:r>
            <a:r>
              <a:rPr lang="en-US" altLang="ja-JP" sz="2400" dirty="0"/>
              <a:t>receiver computes a distance to each visible satellite by </a:t>
            </a:r>
            <a:r>
              <a:rPr lang="en-US" altLang="ja-JP" sz="2400" dirty="0">
                <a:solidFill>
                  <a:srgbClr val="FF0000"/>
                </a:solidFill>
              </a:rPr>
              <a:t>comparing</a:t>
            </a:r>
            <a:r>
              <a:rPr lang="en-US" altLang="ja-JP" sz="2400" dirty="0"/>
              <a:t> its own </a:t>
            </a:r>
            <a:r>
              <a:rPr lang="en-US" altLang="ja-JP" sz="2400" dirty="0">
                <a:solidFill>
                  <a:srgbClr val="FF0000"/>
                </a:solidFill>
              </a:rPr>
              <a:t>internal</a:t>
            </a:r>
            <a:r>
              <a:rPr lang="en-US" altLang="ja-JP" sz="2400" dirty="0"/>
              <a:t> </a:t>
            </a:r>
            <a:r>
              <a:rPr lang="en-US" altLang="ja-JP" sz="2400" dirty="0" smtClean="0">
                <a:solidFill>
                  <a:srgbClr val="FF0000"/>
                </a:solidFill>
              </a:rPr>
              <a:t>clock</a:t>
            </a:r>
            <a:r>
              <a:rPr lang="en-US" altLang="ja-JP" sz="2400" dirty="0" smtClean="0"/>
              <a:t> with </a:t>
            </a:r>
            <a:r>
              <a:rPr lang="en-US" altLang="ja-JP" sz="2400" dirty="0"/>
              <a:t>that of the </a:t>
            </a:r>
            <a:r>
              <a:rPr lang="en-US" altLang="ja-JP" sz="2400" dirty="0">
                <a:solidFill>
                  <a:srgbClr val="FF0000"/>
                </a:solidFill>
              </a:rPr>
              <a:t>time of </a:t>
            </a:r>
            <a:r>
              <a:rPr lang="en-US" altLang="ja-JP" sz="2400" dirty="0" smtClean="0">
                <a:solidFill>
                  <a:srgbClr val="FF0000"/>
                </a:solidFill>
              </a:rPr>
              <a:t>transmission</a:t>
            </a:r>
            <a:r>
              <a:rPr lang="en-US" altLang="ja-JP" sz="24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/>
              <a:t>The </a:t>
            </a:r>
            <a:r>
              <a:rPr lang="en-US" altLang="ja-JP" sz="2400" dirty="0">
                <a:solidFill>
                  <a:srgbClr val="FF0000"/>
                </a:solidFill>
              </a:rPr>
              <a:t>time</a:t>
            </a:r>
            <a:r>
              <a:rPr lang="en-US" altLang="ja-JP" sz="2400" dirty="0"/>
              <a:t> </a:t>
            </a:r>
            <a:r>
              <a:rPr lang="en-US" altLang="ja-JP" sz="2400" dirty="0">
                <a:solidFill>
                  <a:srgbClr val="FF0000"/>
                </a:solidFill>
              </a:rPr>
              <a:t>difference</a:t>
            </a:r>
            <a:r>
              <a:rPr lang="en-US" altLang="ja-JP" sz="2400" dirty="0"/>
              <a:t> is converted to a </a:t>
            </a:r>
            <a:r>
              <a:rPr lang="en-US" altLang="ja-JP" sz="2400" dirty="0">
                <a:solidFill>
                  <a:srgbClr val="FF0000"/>
                </a:solidFill>
              </a:rPr>
              <a:t>distance</a:t>
            </a:r>
            <a:r>
              <a:rPr lang="en-US" altLang="ja-JP" sz="2400" dirty="0"/>
              <a:t> using knowledge that electromagnetic </a:t>
            </a:r>
            <a:r>
              <a:rPr lang="en-US" altLang="ja-JP" sz="2400" dirty="0" smtClean="0"/>
              <a:t>signals propagate </a:t>
            </a:r>
            <a:r>
              <a:rPr lang="en-US" altLang="ja-JP" sz="2400" dirty="0"/>
              <a:t>at the speed of light</a:t>
            </a:r>
            <a:r>
              <a:rPr lang="en-US" altLang="ja-JP" sz="2400" dirty="0" smtClean="0"/>
              <a:t>.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605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10829924" cy="92525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50" dirty="0" smtClean="0">
                <a:latin typeface="Arial"/>
                <a:cs typeface="Arial"/>
              </a:rPr>
              <a:t>Trilateration</a:t>
            </a:r>
            <a:r>
              <a:rPr lang="ja-JP" altLang="en-US" b="1" spc="-250" dirty="0" smtClean="0">
                <a:latin typeface="Arial"/>
                <a:cs typeface="Arial"/>
              </a:rPr>
              <a:t>（三辺測量、さんぺん）</a:t>
            </a:r>
            <a:endParaRPr b="1" spc="-2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4636" y="2238539"/>
            <a:ext cx="10654030" cy="9707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521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100" b="0" i="0" u="none" strike="noStrike" kern="1200" cap="none" spc="-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10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100" b="0" i="0" u="none" strike="noStrike" kern="1200" cap="none" spc="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satellite, </a:t>
            </a:r>
            <a:r>
              <a:rPr kumimoji="1" sz="3100" b="0" i="0" u="none" strike="noStrike" kern="1200" cap="none" spc="-1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31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100" b="1" i="1" u="none" strike="noStrike" kern="1200" cap="none" spc="35" normalizeH="0" baseline="0" noProof="0" dirty="0" err="1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pseudorange</a:t>
            </a:r>
            <a:r>
              <a:rPr kumimoji="1" lang="ja-JP" altLang="en-US" sz="3100" b="1" i="1" u="none" strike="noStrike" kern="1200" cap="none" spc="3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（疑似距離、ぎじ）</a:t>
            </a:r>
            <a:r>
              <a:rPr kumimoji="1" sz="3100" b="1" i="1" u="none" strike="noStrike" kern="1200" cap="none" spc="3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100" b="0" i="0" u="none" strike="noStrike" kern="1200" cap="none" spc="-1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1" sz="3100" b="0" i="0" u="none" strike="noStrike" kern="1200" cap="none" spc="-1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follows:</a:t>
            </a:r>
            <a:endParaRPr kumimoji="1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5511" y="3101895"/>
            <a:ext cx="3773804" cy="774065"/>
          </a:xfrm>
          <a:custGeom>
            <a:avLst/>
            <a:gdLst/>
            <a:ahLst/>
            <a:cxnLst/>
            <a:rect l="l" t="t" r="r" b="b"/>
            <a:pathLst>
              <a:path w="3773804" h="774064">
                <a:moveTo>
                  <a:pt x="94511" y="430562"/>
                </a:moveTo>
                <a:lnTo>
                  <a:pt x="33506" y="430562"/>
                </a:lnTo>
                <a:lnTo>
                  <a:pt x="42393" y="432303"/>
                </a:lnTo>
                <a:lnTo>
                  <a:pt x="49317" y="437578"/>
                </a:lnTo>
                <a:lnTo>
                  <a:pt x="54828" y="446465"/>
                </a:lnTo>
                <a:lnTo>
                  <a:pt x="59474" y="459043"/>
                </a:lnTo>
                <a:lnTo>
                  <a:pt x="156225" y="773589"/>
                </a:lnTo>
                <a:lnTo>
                  <a:pt x="173816" y="773589"/>
                </a:lnTo>
                <a:lnTo>
                  <a:pt x="199432" y="689403"/>
                </a:lnTo>
                <a:lnTo>
                  <a:pt x="174235" y="689403"/>
                </a:lnTo>
                <a:lnTo>
                  <a:pt x="94511" y="430562"/>
                </a:lnTo>
                <a:close/>
              </a:path>
              <a:path w="3773804" h="774064">
                <a:moveTo>
                  <a:pt x="385328" y="0"/>
                </a:moveTo>
                <a:lnTo>
                  <a:pt x="175910" y="689403"/>
                </a:lnTo>
                <a:lnTo>
                  <a:pt x="199432" y="689403"/>
                </a:lnTo>
                <a:lnTo>
                  <a:pt x="400663" y="28061"/>
                </a:lnTo>
                <a:lnTo>
                  <a:pt x="385328" y="28061"/>
                </a:lnTo>
                <a:lnTo>
                  <a:pt x="385328" y="0"/>
                </a:lnTo>
                <a:close/>
              </a:path>
              <a:path w="3773804" h="774064">
                <a:moveTo>
                  <a:pt x="79159" y="380721"/>
                </a:moveTo>
                <a:lnTo>
                  <a:pt x="68689" y="380721"/>
                </a:lnTo>
                <a:lnTo>
                  <a:pt x="0" y="433494"/>
                </a:lnTo>
                <a:lnTo>
                  <a:pt x="5026" y="441871"/>
                </a:lnTo>
                <a:lnTo>
                  <a:pt x="12597" y="436747"/>
                </a:lnTo>
                <a:lnTo>
                  <a:pt x="20051" y="433232"/>
                </a:lnTo>
                <a:lnTo>
                  <a:pt x="27113" y="431210"/>
                </a:lnTo>
                <a:lnTo>
                  <a:pt x="33506" y="430562"/>
                </a:lnTo>
                <a:lnTo>
                  <a:pt x="94511" y="430562"/>
                </a:lnTo>
                <a:lnTo>
                  <a:pt x="79159" y="380721"/>
                </a:lnTo>
                <a:close/>
              </a:path>
              <a:path w="3773804" h="774064">
                <a:moveTo>
                  <a:pt x="409202" y="0"/>
                </a:moveTo>
                <a:lnTo>
                  <a:pt x="385328" y="0"/>
                </a:lnTo>
                <a:lnTo>
                  <a:pt x="385328" y="28061"/>
                </a:lnTo>
                <a:lnTo>
                  <a:pt x="400663" y="28061"/>
                </a:lnTo>
                <a:lnTo>
                  <a:pt x="409202" y="0"/>
                </a:lnTo>
                <a:close/>
              </a:path>
              <a:path w="3773804" h="774064">
                <a:moveTo>
                  <a:pt x="3773761" y="0"/>
                </a:moveTo>
                <a:lnTo>
                  <a:pt x="409202" y="0"/>
                </a:lnTo>
                <a:lnTo>
                  <a:pt x="400663" y="28061"/>
                </a:lnTo>
                <a:lnTo>
                  <a:pt x="3773761" y="28061"/>
                </a:lnTo>
                <a:lnTo>
                  <a:pt x="37737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9186" y="3211470"/>
            <a:ext cx="38525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1400" algn="l"/>
              </a:tabLst>
              <a:defRPr/>
            </a:pPr>
            <a:r>
              <a:rPr kumimoji="1" sz="33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</a:t>
            </a:r>
            <a:r>
              <a:rPr kumimoji="1" sz="3525" b="0" i="0" u="none" strike="noStrike" kern="1200" cap="none" spc="44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</a:t>
            </a:r>
            <a:r>
              <a:rPr kumimoji="1" sz="3525" b="0" i="1" u="none" strike="noStrike" kern="1200" cap="none" spc="44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</a:t>
            </a:r>
            <a:r>
              <a:rPr kumimoji="1" sz="3525" b="0" i="0" u="none" strike="noStrike" kern="1200" cap="none" spc="44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 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= </a:t>
            </a:r>
            <a:r>
              <a:rPr kumimoji="1" sz="33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</a:t>
            </a:r>
            <a:r>
              <a:rPr kumimoji="1" sz="33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</a:t>
            </a:r>
            <a:r>
              <a:rPr kumimoji="1" sz="3525" b="0" i="1" u="none" strike="noStrike" kern="1200" cap="none" spc="-2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 </a:t>
            </a:r>
            <a:r>
              <a:rPr kumimoji="1" sz="33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−</a:t>
            </a:r>
            <a:r>
              <a:rPr kumimoji="1" sz="3300" b="0" i="0" u="none" strike="noStrike" kern="1200" cap="none" spc="-4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 </a:t>
            </a:r>
            <a:r>
              <a:rPr kumimoji="1" sz="3300" b="0" i="1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</a:t>
            </a:r>
            <a:r>
              <a:rPr kumimoji="1" sz="3525" b="0" i="1" u="none" strike="noStrike" kern="1200" cap="none" spc="-89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</a:t>
            </a:r>
            <a:r>
              <a:rPr kumimoji="1" sz="3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</a:t>
            </a:r>
            <a:r>
              <a:rPr kumimoji="1" sz="33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=	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0901" y="3177962"/>
            <a:ext cx="3067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</a:t>
            </a:r>
            <a:r>
              <a:rPr kumimoji="1" sz="235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86651" y="3073463"/>
            <a:ext cx="19113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014" y="3294399"/>
            <a:ext cx="202183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381125" algn="l"/>
                <a:tab pos="1812289" algn="l"/>
              </a:tabLst>
              <a:defRPr/>
            </a:pP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ephant"/>
                <a:ea typeface="+mn-ea"/>
                <a:cs typeface="Elephant"/>
              </a:rPr>
              <a:t>(	)	(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lephant"/>
              <a:ea typeface="+mn-ea"/>
              <a:cs typeface="Elephan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50823" y="3177962"/>
            <a:ext cx="374269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48685" algn="l"/>
              </a:tabLst>
              <a:defRPr/>
            </a:pPr>
            <a:r>
              <a:rPr kumimoji="1" sz="235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</a:t>
            </a:r>
            <a:r>
              <a:rPr kumimoji="1" sz="235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	</a:t>
            </a:r>
            <a:r>
              <a:rPr kumimoji="1" sz="3525" b="0" i="0" u="none" strike="noStrike" kern="1200" cap="none" spc="135" normalizeH="0" baseline="118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</a:t>
            </a:r>
            <a:r>
              <a:rPr kumimoji="1" sz="3525" b="0" i="1" u="none" strike="noStrike" kern="1200" cap="none" spc="-7" normalizeH="0" baseline="118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</a:t>
            </a:r>
            <a:r>
              <a:rPr kumimoji="1" sz="3525" b="0" i="0" u="none" strike="noStrike" kern="1200" cap="none" spc="135" normalizeH="0" baseline="118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</a:t>
            </a:r>
            <a:endParaRPr kumimoji="1" sz="3525" b="0" i="0" u="none" strike="noStrike" kern="1200" cap="none" spc="0" normalizeH="0" baseline="118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49323" y="3439362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99296" y="3211470"/>
            <a:ext cx="59162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231265" algn="l"/>
                <a:tab pos="1837689" algn="l"/>
                <a:tab pos="5273675" algn="l"/>
              </a:tabLst>
              <a:defRPr/>
            </a:pPr>
            <a:r>
              <a:rPr kumimoji="1" sz="33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−</a:t>
            </a:r>
            <a:r>
              <a:rPr kumimoji="1" sz="330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	p	</a:t>
            </a:r>
            <a:r>
              <a:rPr kumimoji="1" sz="33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−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0" u="none" strike="noStrike" kern="1200" cap="none" spc="-7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ephant"/>
                <a:ea typeface="+mn-ea"/>
                <a:cs typeface="Elephant"/>
              </a:rPr>
              <a:t>)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+ </a:t>
            </a:r>
            <a:r>
              <a:rPr kumimoji="1" sz="330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</a:t>
            </a:r>
            <a:r>
              <a:rPr kumimoji="1" sz="33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Δ</a:t>
            </a:r>
            <a:r>
              <a:rPr kumimoji="1" sz="330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</a:t>
            </a:r>
            <a:r>
              <a:rPr kumimoji="1" sz="3525" b="0" i="1" u="none" strike="noStrike" kern="1200" cap="none" spc="-14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</a:t>
            </a:r>
            <a:r>
              <a:rPr kumimoji="1" sz="3525" b="0" i="1" u="none" strike="noStrike" kern="1200" cap="none" spc="-54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+</a:t>
            </a:r>
            <a:r>
              <a:rPr kumimoji="1" sz="33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1" sz="3300" b="0" i="1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Δ</a:t>
            </a:r>
            <a:r>
              <a:rPr kumimoji="1" sz="3300" b="0" i="1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	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+</a:t>
            </a:r>
            <a:r>
              <a:rPr kumimoji="1" sz="33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1" sz="3300" b="0" i="1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η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61104" y="3177962"/>
            <a:ext cx="3067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</a:t>
            </a:r>
            <a:r>
              <a:rPr kumimoji="1" sz="235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896349" y="4062509"/>
            <a:ext cx="5190490" cy="4866005"/>
            <a:chOff x="10896349" y="4062509"/>
            <a:chExt cx="5190490" cy="4866005"/>
          </a:xfrm>
        </p:grpSpPr>
        <p:sp>
          <p:nvSpPr>
            <p:cNvPr id="14" name="object 14"/>
            <p:cNvSpPr/>
            <p:nvPr/>
          </p:nvSpPr>
          <p:spPr>
            <a:xfrm>
              <a:off x="10896349" y="4062509"/>
              <a:ext cx="5189997" cy="4865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3347428" y="6153821"/>
              <a:ext cx="922019" cy="1187450"/>
            </a:xfrm>
            <a:custGeom>
              <a:avLst/>
              <a:gdLst/>
              <a:ahLst/>
              <a:cxnLst/>
              <a:rect l="l" t="t" r="r" b="b"/>
              <a:pathLst>
                <a:path w="922019" h="1187450">
                  <a:moveTo>
                    <a:pt x="888453" y="1187401"/>
                  </a:moveTo>
                  <a:lnTo>
                    <a:pt x="0" y="25440"/>
                  </a:lnTo>
                  <a:lnTo>
                    <a:pt x="33271" y="0"/>
                  </a:lnTo>
                  <a:lnTo>
                    <a:pt x="921725" y="1161961"/>
                  </a:lnTo>
                  <a:lnTo>
                    <a:pt x="888453" y="1187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2173000" y="6155358"/>
              <a:ext cx="1216660" cy="0"/>
            </a:xfrm>
            <a:custGeom>
              <a:avLst/>
              <a:gdLst/>
              <a:ahLst/>
              <a:cxnLst/>
              <a:rect l="l" t="t" r="r" b="b"/>
              <a:pathLst>
                <a:path w="1216659">
                  <a:moveTo>
                    <a:pt x="0" y="0"/>
                  </a:moveTo>
                  <a:lnTo>
                    <a:pt x="1216086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3366601" y="5299058"/>
              <a:ext cx="1002030" cy="875030"/>
            </a:xfrm>
            <a:custGeom>
              <a:avLst/>
              <a:gdLst/>
              <a:ahLst/>
              <a:cxnLst/>
              <a:rect l="l" t="t" r="r" b="b"/>
              <a:pathLst>
                <a:path w="1002030" h="875029">
                  <a:moveTo>
                    <a:pt x="1001708" y="31673"/>
                  </a:moveTo>
                  <a:lnTo>
                    <a:pt x="27405" y="874681"/>
                  </a:lnTo>
                  <a:lnTo>
                    <a:pt x="0" y="843008"/>
                  </a:lnTo>
                  <a:lnTo>
                    <a:pt x="974303" y="0"/>
                  </a:lnTo>
                  <a:lnTo>
                    <a:pt x="1001708" y="31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251735" y="6043705"/>
            <a:ext cx="6559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75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</a:t>
            </a:r>
            <a:r>
              <a:rPr kumimoji="1" sz="23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(1)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26022" y="6512317"/>
            <a:ext cx="6559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75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</a:t>
            </a:r>
            <a:r>
              <a:rPr kumimoji="1" sz="23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(2)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25671" y="5161415"/>
            <a:ext cx="6559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75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</a:t>
            </a:r>
            <a:r>
              <a:rPr kumimoji="1" sz="23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(3)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32473" y="8866610"/>
            <a:ext cx="25095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Trilateration </a:t>
            </a:r>
            <a:r>
              <a:rPr kumimoji="1" sz="245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1" sz="2450" b="0" i="1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2450" b="0" i="1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2D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56985" y="4582175"/>
            <a:ext cx="6967855" cy="4695190"/>
            <a:chOff x="1656985" y="4582175"/>
            <a:chExt cx="6967855" cy="4695190"/>
          </a:xfrm>
        </p:grpSpPr>
        <p:sp>
          <p:nvSpPr>
            <p:cNvPr id="23" name="object 23"/>
            <p:cNvSpPr/>
            <p:nvPr/>
          </p:nvSpPr>
          <p:spPr>
            <a:xfrm>
              <a:off x="1656985" y="4582175"/>
              <a:ext cx="6967255" cy="46951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714574" y="4618823"/>
              <a:ext cx="6852284" cy="4580255"/>
            </a:xfrm>
            <a:custGeom>
              <a:avLst/>
              <a:gdLst/>
              <a:ahLst/>
              <a:cxnLst/>
              <a:rect l="l" t="t" r="r" b="b"/>
              <a:pathLst>
                <a:path w="6852284" h="4580255">
                  <a:moveTo>
                    <a:pt x="0" y="0"/>
                  </a:moveTo>
                  <a:lnTo>
                    <a:pt x="6852076" y="0"/>
                  </a:lnTo>
                  <a:lnTo>
                    <a:pt x="6852076" y="4579935"/>
                  </a:lnTo>
                  <a:lnTo>
                    <a:pt x="0" y="4579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714574" y="4618823"/>
              <a:ext cx="6852284" cy="4580255"/>
            </a:xfrm>
            <a:custGeom>
              <a:avLst/>
              <a:gdLst/>
              <a:ahLst/>
              <a:cxnLst/>
              <a:rect l="l" t="t" r="r" b="b"/>
              <a:pathLst>
                <a:path w="6852284" h="4580255">
                  <a:moveTo>
                    <a:pt x="0" y="0"/>
                  </a:moveTo>
                  <a:lnTo>
                    <a:pt x="6852076" y="0"/>
                  </a:lnTo>
                  <a:lnTo>
                    <a:pt x="6852076" y="4579935"/>
                  </a:lnTo>
                  <a:lnTo>
                    <a:pt x="0" y="4579935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137987" y="4740767"/>
            <a:ext cx="4458335" cy="17310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 marR="30480" lvl="0" indent="757555" algn="l" defTabSz="914400" rtl="0" eaLnBrk="1" fontAlgn="auto" latinLnBrk="0" hangingPunct="1">
              <a:lnSpc>
                <a:spcPct val="116599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8345" algn="l"/>
                <a:tab pos="772795" algn="l"/>
              </a:tabLst>
              <a:defRPr/>
            </a:pPr>
            <a:r>
              <a:rPr kumimoji="1" sz="3050" b="0" i="0" u="none" strike="noStrike" kern="1200" cap="none" spc="-6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receiver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(3D) position  </a:t>
            </a:r>
            <a:r>
              <a:rPr kumimoji="1" sz="4950" b="1" i="0" u="none" strike="noStrike" kern="1200" cap="none" spc="67" normalizeH="0" baseline="336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3525" b="0" i="0" u="none" strike="noStrike" kern="1200" cap="none" spc="67" normalizeH="0" baseline="3309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</a:t>
            </a:r>
            <a:r>
              <a:rPr kumimoji="1" sz="3525" b="0" i="1" u="none" strike="noStrike" kern="1200" cap="none" spc="67" normalizeH="0" baseline="3309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</a:t>
            </a:r>
            <a:r>
              <a:rPr kumimoji="1" sz="3525" b="0" i="0" u="none" strike="noStrike" kern="1200" cap="none" spc="67" normalizeH="0" baseline="3309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	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 of </a:t>
            </a:r>
            <a:r>
              <a:rPr kumimoji="1" sz="305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satellite  </a:t>
            </a:r>
            <a:r>
              <a:rPr kumimoji="1" sz="3300" b="0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Δ</a:t>
            </a:r>
            <a:r>
              <a:rPr kumimoji="1" sz="3300" b="0" i="1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</a:t>
            </a:r>
            <a:r>
              <a:rPr kumimoji="1" sz="3525" b="0" i="1" u="none" strike="noStrike" kern="1200" cap="none" spc="-247" normalizeH="0" baseline="-18912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		</a:t>
            </a:r>
            <a:r>
              <a:rPr kumimoji="1" sz="305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receiver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clock</a:t>
            </a:r>
            <a:r>
              <a:rPr kumimoji="1" sz="3050" b="0" i="0" u="none" strike="noStrike" kern="120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72200" y="6646783"/>
            <a:ext cx="60737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0" u="none" strike="noStrike" kern="1200" cap="none" spc="-7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Δ</a:t>
            </a:r>
            <a:r>
              <a:rPr kumimoji="1" sz="4950" b="0" i="1" u="none" strike="noStrike" kern="1200" cap="none" spc="-7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</a:t>
            </a:r>
            <a:r>
              <a:rPr kumimoji="1" sz="3525" b="0" i="0" u="none" strike="noStrike" kern="1200" cap="none" spc="-7" normalizeH="0" baseline="20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</a:t>
            </a:r>
            <a:r>
              <a:rPr kumimoji="1" sz="3525" b="0" i="1" u="none" strike="noStrike" kern="1200" cap="none" spc="-7" normalizeH="0" baseline="20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</a:t>
            </a:r>
            <a:r>
              <a:rPr kumimoji="1" sz="3525" b="0" i="0" u="none" strike="noStrike" kern="1200" cap="none" spc="-7" normalizeH="0" baseline="20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 </a:t>
            </a:r>
            <a:r>
              <a:rPr kumimoji="1" sz="305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atmospheric </a:t>
            </a:r>
            <a:r>
              <a:rPr kumimoji="1" sz="305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propagation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delay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01477" y="6929588"/>
            <a:ext cx="1619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23969" y="7286890"/>
            <a:ext cx="21145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η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57668" y="7268753"/>
            <a:ext cx="4911090" cy="172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4225" marR="836294" lvl="0" indent="0" algn="l" defTabSz="914400" rtl="0" eaLnBrk="1" fontAlgn="auto" latinLnBrk="0" hangingPunct="1">
              <a:lnSpc>
                <a:spcPct val="1125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measurement </a:t>
            </a:r>
            <a:r>
              <a:rPr kumimoji="1" sz="305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noise</a:t>
            </a:r>
            <a:r>
              <a:rPr kumimoji="1" sz="305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1" sz="305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speed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1" sz="3050" b="0" i="0" u="none" strike="noStrike" kern="1200" cap="none" spc="2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light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4225" algn="l"/>
              </a:tabLst>
              <a:defRPr/>
            </a:pPr>
            <a:r>
              <a:rPr kumimoji="1" sz="4950" b="0" i="1" u="none" strike="noStrike" kern="1200" cap="none" spc="-104" normalizeH="0" baseline="336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</a:t>
            </a:r>
            <a:r>
              <a:rPr kumimoji="1" sz="3525" b="0" i="1" u="none" strike="noStrike" kern="1200" cap="none" spc="-104" normalizeH="0" baseline="-153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</a:t>
            </a:r>
            <a:r>
              <a:rPr kumimoji="1" sz="4950" b="0" i="0" u="none" strike="noStrike" kern="1200" cap="none" spc="-104" normalizeH="0" baseline="336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,</a:t>
            </a:r>
            <a:r>
              <a:rPr kumimoji="1" sz="4950" b="0" i="0" u="none" strike="noStrike" kern="1200" cap="none" spc="-419" normalizeH="0" baseline="336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1" sz="4950" b="0" i="1" u="none" strike="noStrike" kern="1200" cap="none" spc="-232" normalizeH="0" baseline="336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</a:t>
            </a:r>
            <a:r>
              <a:rPr kumimoji="1" sz="3525" b="0" i="1" u="none" strike="noStrike" kern="1200" cap="none" spc="-232" normalizeH="0" baseline="-153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	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 </a:t>
            </a:r>
            <a:r>
              <a:rPr kumimoji="1" sz="305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sent,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</a:t>
            </a:r>
            <a:r>
              <a:rPr kumimoji="1" sz="3050" b="0" i="0" u="none" strike="noStrike" kern="1200" cap="none" spc="1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received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2367809" y="1445796"/>
            <a:ext cx="63164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The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process of recovering position from several distances to known landmarks is called trilateration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.</a:t>
            </a:r>
            <a:r>
              <a:rPr lang="en-US" altLang="ja-JP" sz="2400" dirty="0" smtClean="0">
                <a:solidFill>
                  <a:srgbClr val="000000"/>
                </a:solidFill>
                <a:latin typeface="POKZOB+HelveticaNeue"/>
              </a:rPr>
              <a:t> </a:t>
            </a:r>
          </a:p>
          <a:p>
            <a:pPr marL="742950" lvl="1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Triangulation</a:t>
            </a:r>
            <a:r>
              <a:rPr lang="ja-JP" altLang="en-US" sz="2400" dirty="0" smtClean="0">
                <a:solidFill>
                  <a:srgbClr val="000000"/>
                </a:solidFill>
                <a:latin typeface="GRMOZQ+HelveticaNeue"/>
              </a:rPr>
              <a:t>（三角測量）と</a:t>
            </a:r>
            <a:r>
              <a:rPr lang="ja-JP" altLang="en-US" sz="2400" dirty="0">
                <a:solidFill>
                  <a:srgbClr val="000000"/>
                </a:solidFill>
                <a:latin typeface="GRMOZQ+HelveticaNeue"/>
              </a:rPr>
              <a:t>は違う。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triangulation: compute positions based on angle measurements. </a:t>
            </a:r>
            <a:endParaRPr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2137987" y="4740767"/>
            <a:ext cx="366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endParaRPr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2188088" y="7759885"/>
            <a:ext cx="360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spc="-95" dirty="0">
                <a:solidFill>
                  <a:prstClr val="black"/>
                </a:solidFill>
                <a:latin typeface="Palatino Linotype"/>
                <a:cs typeface="Palatino Linotype"/>
              </a:rPr>
              <a:t>c</a:t>
            </a:r>
            <a:endParaRPr lang="ja-JP" altLang="en-US" sz="3600" dirty="0"/>
          </a:p>
        </p:txBody>
      </p:sp>
      <p:sp>
        <p:nvSpPr>
          <p:cNvPr id="34" name="正方形/長方形 33"/>
          <p:cNvSpPr/>
          <p:nvPr/>
        </p:nvSpPr>
        <p:spPr>
          <a:xfrm>
            <a:off x="3268607" y="9729865"/>
            <a:ext cx="100520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The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term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pseudo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range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refers to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fact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that the range information is corrupted by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error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sources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above.</a:t>
            </a: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Each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pseudo range measurement defines a circle in 2D or a sphere in 3D. </a:t>
            </a:r>
            <a:endParaRPr lang="ja-JP" altLang="en-US" sz="24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367154" y="3875960"/>
            <a:ext cx="12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方程式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170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87026" y="1642344"/>
            <a:ext cx="6533744" cy="7154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62336" y="8898023"/>
            <a:ext cx="28879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1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Multilateration </a:t>
            </a:r>
            <a:r>
              <a:rPr kumimoji="1" sz="245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1" sz="245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2450" b="0" i="1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3D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1120" y="2394513"/>
            <a:ext cx="8570595" cy="2152650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4775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1789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77520" algn="l"/>
                <a:tab pos="478155" algn="l"/>
              </a:tabLst>
              <a:defRPr/>
            </a:pPr>
            <a:r>
              <a:rPr kumimoji="1" sz="31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1" sz="31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1" sz="31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least </a:t>
            </a:r>
            <a:r>
              <a:rPr kumimoji="1" sz="3100" b="0" i="0" u="none" strike="noStrike" kern="1200" cap="none" spc="1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 </a:t>
            </a:r>
            <a:r>
              <a:rPr kumimoji="1" sz="310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satellites, </a:t>
            </a:r>
            <a:r>
              <a:rPr kumimoji="1" sz="3100" b="0" i="0" u="none" strike="noStrike" kern="1200" cap="none" spc="-1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31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1" sz="3100" b="0" i="0" u="none" strike="noStrike" kern="1200" cap="none" spc="-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</a:t>
            </a:r>
            <a:r>
              <a:rPr kumimoji="1" sz="3100" b="0" i="0" u="none" strike="noStrike" kern="1200" cap="none" spc="2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for:</a:t>
            </a:r>
            <a:endParaRPr kumimoji="1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64615" marR="0" lvl="0" indent="0" algn="l" defTabSz="914400" rtl="0" eaLnBrk="1" fontAlgn="auto" latinLnBrk="0" hangingPunct="1">
              <a:lnSpc>
                <a:spcPct val="100000"/>
              </a:lnSpc>
              <a:spcBef>
                <a:spcPts val="1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97050" algn="l"/>
              </a:tabLst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	</a:t>
            </a:r>
            <a:r>
              <a:rPr kumimoji="1" sz="31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receiver </a:t>
            </a:r>
            <a:r>
              <a:rPr kumimoji="1" sz="310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(3D)</a:t>
            </a:r>
            <a:r>
              <a:rPr kumimoji="1" sz="3100" b="0" i="0" u="none" strike="noStrike" kern="1200" cap="none" spc="229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</a:t>
            </a:r>
            <a:endParaRPr kumimoji="1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93470" marR="0" lvl="0" indent="0" algn="l" defTabSz="914400" rtl="0" eaLnBrk="1" fontAlgn="auto" latinLnBrk="0" hangingPunct="1">
              <a:lnSpc>
                <a:spcPct val="100000"/>
              </a:lnSpc>
              <a:spcBef>
                <a:spcPts val="1664"/>
              </a:spcBef>
              <a:spcAft>
                <a:spcPts val="0"/>
              </a:spcAft>
              <a:buClrTx/>
              <a:buSzTx/>
              <a:buFontTx/>
              <a:buNone/>
              <a:tabLst>
                <a:tab pos="1797050" algn="l"/>
              </a:tabLst>
              <a:defRPr/>
            </a:pPr>
            <a:r>
              <a:rPr kumimoji="1" sz="33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Δ</a:t>
            </a:r>
            <a:r>
              <a:rPr kumimoji="1" sz="3300" b="0" i="1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</a:t>
            </a:r>
            <a:r>
              <a:rPr kumimoji="1" sz="3525" b="0" i="1" u="none" strike="noStrike" kern="1200" cap="none" spc="-247" normalizeH="0" baseline="-1773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	</a:t>
            </a:r>
            <a:r>
              <a:rPr kumimoji="1" sz="31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receiver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clock</a:t>
            </a:r>
            <a:r>
              <a:rPr kumimoji="1" sz="3100" b="0" i="0" u="none" strike="noStrike" kern="1200" cap="none" spc="229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</a:t>
            </a:r>
            <a:endParaRPr kumimoji="1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394906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50" dirty="0">
                <a:latin typeface="Arial"/>
                <a:cs typeface="Arial"/>
              </a:rPr>
              <a:t>Trilateration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060450" y="6035675"/>
            <a:ext cx="1005205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GRMOZQ+HelveticaNeue"/>
              </a:rPr>
              <a:t>If more than 4, can use method of least squares to find the maximum likelihood position assuming Gaussian noise. </a:t>
            </a:r>
            <a:endParaRPr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51250" y="474027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多分</a:t>
            </a:r>
            <a:r>
              <a:rPr kumimoji="1" lang="en-US" altLang="ja-JP" sz="2400" dirty="0" err="1" smtClean="0"/>
              <a:t>Δtr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err="1" smtClean="0"/>
              <a:t>Δta</a:t>
            </a:r>
            <a:r>
              <a:rPr lang="ja-JP" altLang="en-US" sz="2400" dirty="0" smtClean="0"/>
              <a:t>の和を得ると思う。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306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747712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420" dirty="0">
                <a:latin typeface="Arial"/>
                <a:cs typeface="Arial"/>
              </a:rPr>
              <a:t>GPS </a:t>
            </a:r>
            <a:r>
              <a:rPr spc="-215" dirty="0"/>
              <a:t>| </a:t>
            </a:r>
            <a:r>
              <a:rPr spc="-120" dirty="0"/>
              <a:t>Error </a:t>
            </a:r>
            <a:r>
              <a:rPr spc="-175" dirty="0"/>
              <a:t>Sources</a:t>
            </a:r>
            <a:r>
              <a:rPr spc="170" dirty="0"/>
              <a:t> </a:t>
            </a:r>
            <a:r>
              <a:rPr spc="120" dirty="0"/>
              <a:t>(I)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6520" y="2528237"/>
            <a:ext cx="8014970" cy="41763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1" i="0" u="none" strike="noStrike" kern="1200" cap="none" spc="-175" normalizeH="0" baseline="0" noProof="0" dirty="0" err="1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Ionospheric</a:t>
            </a:r>
            <a:r>
              <a:rPr kumimoji="1" lang="ja-JP" altLang="en-US" sz="3300" b="1" i="0" u="none" strike="noStrike" kern="1200" cap="none" spc="-17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（電離層）</a:t>
            </a:r>
            <a:r>
              <a:rPr kumimoji="1" sz="3300" b="1" i="0" u="none" strike="noStrike" kern="1200" cap="none" spc="9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delay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75994" marR="5080" lvl="1" indent="-440055" algn="l" defTabSz="914400" rtl="0" eaLnBrk="1" fontAlgn="auto" latinLnBrk="0" hangingPunct="1">
              <a:lnSpc>
                <a:spcPct val="100000"/>
              </a:lnSpc>
              <a:spcBef>
                <a:spcPts val="296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975360" algn="l"/>
                <a:tab pos="976630" algn="l"/>
              </a:tabLst>
              <a:defRPr/>
            </a:pPr>
            <a:r>
              <a:rPr kumimoji="1" sz="3300" b="0" i="0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Charged </a:t>
            </a:r>
            <a:r>
              <a:rPr kumimoji="1" sz="33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ions</a:t>
            </a:r>
            <a:r>
              <a:rPr kumimoji="1" lang="ja-JP" altLang="en-US" sz="33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（イオン）</a:t>
            </a:r>
            <a:r>
              <a:rPr kumimoji="1" sz="33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atmosphere </a:t>
            </a:r>
            <a:r>
              <a:rPr kumimoji="1" sz="3300" b="0" i="0" u="none" strike="noStrike" kern="1200" cap="none" spc="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affect 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signal</a:t>
            </a:r>
            <a:r>
              <a:rPr kumimoji="1" sz="33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propagation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296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1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Multipath</a:t>
            </a:r>
            <a:r>
              <a:rPr kumimoji="1" sz="3300" b="1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-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effects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75994" marR="718185" lvl="1" indent="-440055" algn="l" defTabSz="914400" rtl="0" eaLnBrk="1" fontAlgn="auto" latinLnBrk="0" hangingPunct="1">
              <a:lnSpc>
                <a:spcPct val="100000"/>
              </a:lnSpc>
              <a:spcBef>
                <a:spcPts val="296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975360" algn="l"/>
                <a:tab pos="976630" algn="l"/>
              </a:tabLst>
              <a:defRPr/>
            </a:pP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Surrounding </a:t>
            </a:r>
            <a:r>
              <a:rPr kumimoji="1" sz="330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terrain, </a:t>
            </a:r>
            <a:r>
              <a:rPr kumimoji="1" sz="330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buildings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 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cause 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unwanted</a:t>
            </a:r>
            <a:r>
              <a:rPr kumimoji="1" sz="3300" b="0" i="0" u="none" strike="noStrike" kern="1200" cap="none" spc="2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ections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5613" y="1549691"/>
            <a:ext cx="5905577" cy="82405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996235" y="2528237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(unknown amount) </a:t>
            </a:r>
            <a:endParaRPr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529050" y="900747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大気境界層、たいき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529050" y="763587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対流圏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529050" y="611187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成層圏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496129" y="481647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中間圏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6529050" y="374967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熱圏、ねつけん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7055313" y="55753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オゾン層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6452850" y="2044347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外気圏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055313" y="4280842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電離層</a:t>
            </a:r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013450" y="7178675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Radar</a:t>
            </a:r>
            <a:r>
              <a:rPr kumimoji="1" lang="ja-JP" altLang="en-US" sz="2400" dirty="0" smtClean="0"/>
              <a:t>も同じ課題があると思う</a:t>
            </a:r>
            <a:endParaRPr kumimoji="1" lang="ja-JP" altLang="en-US" sz="2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67257" y="7253287"/>
            <a:ext cx="5268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Increase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distance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traveled by the signal before reaching the receiver.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37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734219"/>
            <a:ext cx="6515734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375" dirty="0">
                <a:latin typeface="Arial"/>
                <a:cs typeface="Arial"/>
              </a:rPr>
              <a:t>GPS </a:t>
            </a:r>
            <a:r>
              <a:rPr sz="5000" spc="-190" dirty="0"/>
              <a:t>| </a:t>
            </a:r>
            <a:r>
              <a:rPr sz="5000" spc="-114" dirty="0"/>
              <a:t>Error </a:t>
            </a:r>
            <a:r>
              <a:rPr sz="5000" spc="-160" dirty="0"/>
              <a:t>Sources</a:t>
            </a:r>
            <a:r>
              <a:rPr sz="5000" spc="155" dirty="0"/>
              <a:t> </a:t>
            </a:r>
            <a:r>
              <a:rPr sz="5000" spc="135" dirty="0"/>
              <a:t>(II)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707" y="2266466"/>
            <a:ext cx="8012430" cy="644343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775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77520" algn="l"/>
                <a:tab pos="478155" algn="l"/>
              </a:tabLst>
              <a:defRPr/>
            </a:pPr>
            <a:r>
              <a:rPr kumimoji="1" sz="3300" b="1" i="0" u="none" strike="noStrike" kern="1200" cap="none" spc="-17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Ephemeris</a:t>
            </a:r>
            <a:r>
              <a:rPr kumimoji="1" lang="ja-JP" altLang="en-US" sz="3300" b="1" i="0" u="none" strike="noStrike" kern="1200" cap="none" spc="-17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（天体歴）</a:t>
            </a:r>
            <a:r>
              <a:rPr kumimoji="1" sz="3300" b="1" i="0" u="none" strike="noStrike" kern="1200" cap="none" spc="-17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</a:t>
            </a:r>
            <a:r>
              <a:rPr kumimoji="1" sz="3300" b="1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clock</a:t>
            </a:r>
            <a:r>
              <a:rPr kumimoji="1" sz="3300" b="1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-2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errors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10310" marR="30480" lvl="1" indent="-440055" algn="l" defTabSz="914400" rtl="0" eaLnBrk="1" fontAlgn="auto" latinLnBrk="0" hangingPunct="1">
              <a:lnSpc>
                <a:spcPts val="3920"/>
              </a:lnSpc>
              <a:spcBef>
                <a:spcPts val="316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210310" algn="l"/>
                <a:tab pos="1210945" algn="l"/>
              </a:tabLst>
              <a:defRPr/>
            </a:pPr>
            <a:r>
              <a:rPr kumimoji="1" sz="3300" b="0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clock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295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1 </a:t>
            </a:r>
            <a:r>
              <a:rPr kumimoji="1" sz="29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× </a:t>
            </a:r>
            <a:r>
              <a:rPr kumimoji="1" sz="29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10</a:t>
            </a:r>
            <a:r>
              <a:rPr kumimoji="1" sz="3150" b="0" i="0" u="none" strike="noStrike" kern="1200" cap="none" spc="120" normalizeH="0" baseline="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−</a:t>
            </a:r>
            <a:r>
              <a:rPr kumimoji="1" sz="3150" b="0" i="0" u="none" strike="noStrike" kern="1200" cap="none" spc="120" normalizeH="0" baseline="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6 </a:t>
            </a:r>
            <a:r>
              <a:rPr kumimoji="1" sz="295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 </a:t>
            </a:r>
            <a:r>
              <a:rPr kumimoji="1" sz="330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gives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1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300  </a:t>
            </a:r>
            <a:r>
              <a:rPr kumimoji="1" sz="330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</a:t>
            </a:r>
            <a:r>
              <a:rPr kumimoji="1" sz="3300" b="0" i="0" u="none" strike="noStrike" kern="1200" cap="none" spc="1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error!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75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284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77520" algn="l"/>
                <a:tab pos="478155" algn="l"/>
              </a:tabLst>
              <a:defRPr/>
            </a:pPr>
            <a:endParaRPr kumimoji="1" lang="en-US" sz="3300" b="1" i="0" u="none" strike="noStrike" kern="1200" cap="none" spc="-175" normalizeH="0" baseline="0" noProof="0" dirty="0" smtClean="0">
              <a:ln>
                <a:noFill/>
              </a:ln>
              <a:solidFill>
                <a:srgbClr val="002A5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75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284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77520" algn="l"/>
                <a:tab pos="478155" algn="l"/>
              </a:tabLst>
              <a:defRPr/>
            </a:pPr>
            <a:endParaRPr lang="en-US" sz="3300" b="1" spc="-175" dirty="0">
              <a:solidFill>
                <a:srgbClr val="002A5C"/>
              </a:solidFill>
              <a:latin typeface="Arial"/>
              <a:cs typeface="Arial"/>
            </a:endParaRPr>
          </a:p>
          <a:p>
            <a:pPr marL="4775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284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77520" algn="l"/>
                <a:tab pos="478155" algn="l"/>
              </a:tabLst>
              <a:defRPr/>
            </a:pPr>
            <a:r>
              <a:rPr kumimoji="1" sz="3300" b="1" i="0" u="none" strike="noStrike" kern="1200" cap="none" spc="-17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Geometric </a:t>
            </a:r>
            <a:r>
              <a:rPr kumimoji="1" sz="3300" b="1" i="0" u="none" strike="noStrike" kern="1200" cap="none" spc="-10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Dilution</a:t>
            </a:r>
            <a:r>
              <a:rPr kumimoji="1" lang="ja-JP" altLang="en-US" sz="3300" b="1" i="0" u="none" strike="noStrike" kern="1200" cap="none" spc="-10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（希釈、きしゃく）</a:t>
            </a:r>
            <a:r>
              <a:rPr kumimoji="1" sz="3300" b="1" i="0" u="none" strike="noStrike" kern="1200" cap="none" spc="-10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Precision</a:t>
            </a:r>
            <a:r>
              <a:rPr kumimoji="1" sz="3300" b="1" i="0" u="none" strike="noStrike" kern="1200" cap="none" spc="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(GDOP)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10310" marR="272415" lvl="1" indent="-440055" algn="l" defTabSz="914400" rtl="0" eaLnBrk="1" fontAlgn="auto" latinLnBrk="0" hangingPunct="1">
              <a:lnSpc>
                <a:spcPct val="100000"/>
              </a:lnSpc>
              <a:spcBef>
                <a:spcPts val="296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210310" algn="l"/>
                <a:tab pos="1210945" algn="l"/>
              </a:tabLst>
              <a:defRPr/>
            </a:pP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guration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visible  satellites affects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</a:t>
            </a:r>
            <a:r>
              <a:rPr kumimoji="1" sz="3300" b="0" i="0" u="none" strike="noStrike" kern="1200" cap="none" spc="25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precision.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811370" y="141661"/>
            <a:ext cx="4983480" cy="4464685"/>
            <a:chOff x="11040187" y="595102"/>
            <a:chExt cx="4983480" cy="4464685"/>
          </a:xfrm>
        </p:grpSpPr>
        <p:sp>
          <p:nvSpPr>
            <p:cNvPr id="5" name="object 5"/>
            <p:cNvSpPr/>
            <p:nvPr/>
          </p:nvSpPr>
          <p:spPr>
            <a:xfrm>
              <a:off x="11050658" y="605575"/>
              <a:ext cx="4962180" cy="44434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050658" y="605573"/>
              <a:ext cx="4962525" cy="4443730"/>
            </a:xfrm>
            <a:custGeom>
              <a:avLst/>
              <a:gdLst/>
              <a:ahLst/>
              <a:cxnLst/>
              <a:rect l="l" t="t" r="r" b="b"/>
              <a:pathLst>
                <a:path w="4962525" h="4443730">
                  <a:moveTo>
                    <a:pt x="0" y="0"/>
                  </a:moveTo>
                  <a:lnTo>
                    <a:pt x="4962180" y="0"/>
                  </a:lnTo>
                  <a:lnTo>
                    <a:pt x="4962180" y="4443407"/>
                  </a:lnTo>
                  <a:lnTo>
                    <a:pt x="0" y="4443407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5118715" y="183857"/>
            <a:ext cx="4985385" cy="4464685"/>
            <a:chOff x="11039213" y="5768587"/>
            <a:chExt cx="4985385" cy="4464685"/>
          </a:xfrm>
        </p:grpSpPr>
        <p:sp>
          <p:nvSpPr>
            <p:cNvPr id="8" name="object 8"/>
            <p:cNvSpPr/>
            <p:nvPr/>
          </p:nvSpPr>
          <p:spPr>
            <a:xfrm>
              <a:off x="11049684" y="5779058"/>
              <a:ext cx="4964119" cy="44434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1049684" y="5779058"/>
              <a:ext cx="4964430" cy="4443730"/>
            </a:xfrm>
            <a:custGeom>
              <a:avLst/>
              <a:gdLst/>
              <a:ahLst/>
              <a:cxnLst/>
              <a:rect l="l" t="t" r="r" b="b"/>
              <a:pathLst>
                <a:path w="4964430" h="4443730">
                  <a:moveTo>
                    <a:pt x="0" y="0"/>
                  </a:moveTo>
                  <a:lnTo>
                    <a:pt x="4964119" y="0"/>
                  </a:lnTo>
                  <a:lnTo>
                    <a:pt x="4964119" y="4443407"/>
                  </a:lnTo>
                  <a:lnTo>
                    <a:pt x="0" y="4443407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445431" y="4649590"/>
            <a:ext cx="33591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Poor </a:t>
            </a:r>
            <a:r>
              <a:rPr kumimoji="1" sz="2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r>
              <a:rPr kumimoji="1" sz="2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2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1" sz="24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</a:t>
            </a:r>
            <a:r>
              <a:rPr kumimoji="1" sz="2450" b="0" i="0" u="none" strike="noStrike" kern="1200" cap="none" spc="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GDOP</a:t>
            </a:r>
            <a:endParaRPr kumimoji="1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90850" y="4649590"/>
            <a:ext cx="330707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Good </a:t>
            </a:r>
            <a:r>
              <a:rPr kumimoji="1" sz="2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r>
              <a:rPr kumimoji="1" sz="2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2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1" sz="24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low</a:t>
            </a:r>
            <a:r>
              <a:rPr kumimoji="1" sz="245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GDOP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46050" y="1344375"/>
            <a:ext cx="9336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ephemeris: </a:t>
            </a:r>
            <a:r>
              <a:rPr lang="ja-JP" altLang="en-US" sz="2400" dirty="0">
                <a:solidFill>
                  <a:srgbClr val="000000"/>
                </a:solidFill>
                <a:latin typeface="GRMOZQ+HelveticaNeue"/>
              </a:rPr>
              <a:t>天体暦。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a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table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giving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future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positions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of a planet, 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comet</a:t>
            </a:r>
            <a:r>
              <a:rPr lang="ja-JP" altLang="en-US" sz="2400" dirty="0" smtClean="0">
                <a:solidFill>
                  <a:srgbClr val="000000"/>
                </a:solidFill>
                <a:latin typeface="GRMOZQ+HelveticaNeue"/>
              </a:rPr>
              <a:t>（彗星、すいせい）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,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or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satellite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. </a:t>
            </a:r>
            <a:r>
              <a:rPr lang="ja-JP" altLang="en-US" sz="2400" dirty="0" smtClean="0">
                <a:solidFill>
                  <a:srgbClr val="000000"/>
                </a:solidFill>
                <a:latin typeface="GRMOZQ+HelveticaNeue"/>
              </a:rPr>
              <a:t>衛星の位置情報は天体歴から貰ったと思う。</a:t>
            </a:r>
            <a:endParaRPr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68275" y="4071410"/>
            <a:ext cx="1005205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Any small error in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clock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synchronization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or satellite position information can have catastrophic consequences. </a:t>
            </a:r>
          </a:p>
          <a:p>
            <a:pPr marL="285750" indent="-285750">
              <a:buFontTx/>
              <a:buChar char="-"/>
            </a:pP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Both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 Ephemeris data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and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satellite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clocks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are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updated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and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recalibrated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often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, but the calibration can be out of date.</a:t>
            </a:r>
            <a:endParaRPr lang="ja-JP" altLang="en-US" sz="2400" dirty="0">
              <a:solidFill>
                <a:srgbClr val="000000"/>
              </a:solidFill>
              <a:latin typeface="GRMOZQ+HelveticaNeue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5146" y="8946277"/>
            <a:ext cx="9810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For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higher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accuracy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, a configuration with satellites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spread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across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the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sky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is preferable. </a:t>
            </a:r>
            <a:endParaRPr lang="ja-JP" altLang="en-US" sz="2400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825" y="4850885"/>
            <a:ext cx="7620000" cy="612457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12302931" y="10606128"/>
            <a:ext cx="6263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5"/>
              </a:rPr>
              <a:t>https://en.wikipedia.org/wiki/Dilution_of_precision_(navigation</a:t>
            </a:r>
            <a:r>
              <a:rPr lang="ja-JP" altLang="en-US" dirty="0" smtClean="0">
                <a:hlinkClick r:id="rId5"/>
              </a:rPr>
              <a:t>)</a:t>
            </a:r>
            <a:endParaRPr lang="en-US" altLang="ja-JP" dirty="0" smtClean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80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1973" y="2779539"/>
            <a:ext cx="1961514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Basic</a:t>
            </a:r>
            <a:r>
              <a:rPr kumimoji="1" sz="3300" b="1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-229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8914" y="2528237"/>
            <a:ext cx="3016885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29310" marR="5080" lvl="0" indent="-817244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Differential </a:t>
            </a:r>
            <a:r>
              <a:rPr kumimoji="1" sz="3300" b="1" i="0" u="none" strike="noStrike" kern="1200" cap="none" spc="-229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GPS  </a:t>
            </a:r>
            <a:r>
              <a:rPr kumimoji="1" sz="3300" b="1" i="0" u="none" strike="noStrike" kern="1200" cap="none" spc="-1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(DGPS)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00565" y="2528237"/>
            <a:ext cx="3877945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44244" marR="5080" lvl="0" indent="-93218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1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Real-Time </a:t>
            </a:r>
            <a:r>
              <a:rPr kumimoji="1" sz="3300" b="1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Kinematic  </a:t>
            </a:r>
            <a:r>
              <a:rPr kumimoji="1" sz="3300" b="1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(RTK)</a:t>
            </a:r>
            <a:r>
              <a:rPr kumimoji="1" sz="3300" b="1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-229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5946"/>
              </p:ext>
            </p:extLst>
          </p:nvPr>
        </p:nvGraphicFramePr>
        <p:xfrm>
          <a:off x="1622987" y="3966683"/>
          <a:ext cx="14056994" cy="5213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5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5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5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84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3300" spc="1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mobile</a:t>
                      </a:r>
                      <a:r>
                        <a:rPr sz="3300" spc="8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300" spc="-6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receiver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2700">
                      <a:solidFill>
                        <a:srgbClr val="B8B8B8"/>
                      </a:solidFill>
                      <a:prstDash val="solid"/>
                    </a:lnR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9490" marR="238760" indent="-743585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3300" spc="1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mobile </a:t>
                      </a:r>
                      <a:r>
                        <a:rPr sz="3300" spc="-6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receiver </a:t>
                      </a:r>
                      <a:r>
                        <a:rPr sz="3300" spc="6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+ </a:t>
                      </a:r>
                      <a:r>
                        <a:rPr sz="3300" spc="-40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fi</a:t>
                      </a:r>
                      <a:r>
                        <a:rPr sz="3300" spc="-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xed</a:t>
                      </a:r>
                      <a:r>
                        <a:rPr sz="3300" spc="-4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3300" spc="-1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base</a:t>
                      </a:r>
                      <a:r>
                        <a:rPr sz="3300" spc="8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3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station(s</a:t>
                      </a:r>
                      <a:r>
                        <a:rPr sz="3300" spc="-1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lang="en-US" sz="3300" spc="-1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lang="ja-JP" altLang="en-US" sz="3300" spc="-1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基地局、きち</a:t>
                      </a:r>
                      <a:r>
                        <a:rPr lang="en-US" sz="3300" spc="-1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33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5075" marR="243840" indent="-984885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3300" spc="1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mobile </a:t>
                      </a:r>
                      <a:r>
                        <a:rPr sz="3300" spc="-6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receiver </a:t>
                      </a:r>
                      <a:r>
                        <a:rPr sz="3300" spc="6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+ </a:t>
                      </a:r>
                      <a:r>
                        <a:rPr sz="3300" spc="-40" dirty="0">
                          <a:solidFill>
                            <a:srgbClr val="002A5C"/>
                          </a:solidFill>
                          <a:latin typeface="Century Gothic"/>
                          <a:cs typeface="Century Gothic"/>
                        </a:rPr>
                        <a:t>fi</a:t>
                      </a:r>
                      <a:r>
                        <a:rPr sz="3300" spc="-4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xed  </a:t>
                      </a:r>
                      <a:r>
                        <a:rPr sz="3300" spc="-13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base</a:t>
                      </a:r>
                      <a:r>
                        <a:rPr sz="3300" spc="8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300" spc="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station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B8B8B8"/>
                      </a:solidFill>
                      <a:prstDash val="solid"/>
                    </a:lnL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31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3300" spc="-8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no </a:t>
                      </a:r>
                      <a:r>
                        <a:rPr sz="3300" spc="-6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error</a:t>
                      </a:r>
                      <a:r>
                        <a:rPr sz="3300" spc="24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300" spc="-1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correction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528320" marR="73660" indent="-440055">
                        <a:lnSpc>
                          <a:spcPct val="100000"/>
                        </a:lnSpc>
                      </a:pPr>
                      <a:r>
                        <a:rPr sz="3300" spc="-1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estimate </a:t>
                      </a:r>
                      <a:r>
                        <a:rPr sz="3300" spc="-6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error </a:t>
                      </a:r>
                      <a:r>
                        <a:rPr sz="3300" spc="-8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caused by  </a:t>
                      </a:r>
                      <a:r>
                        <a:rPr sz="3300" spc="-2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atmospheric</a:t>
                      </a:r>
                      <a:r>
                        <a:rPr sz="3300" spc="8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300" spc="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effects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 marR="200025" indent="-6350" algn="ctr">
                        <a:lnSpc>
                          <a:spcPct val="100000"/>
                        </a:lnSpc>
                        <a:spcBef>
                          <a:spcPts val="2170"/>
                        </a:spcBef>
                      </a:pPr>
                      <a:r>
                        <a:rPr sz="3300" spc="-1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estimate relative  </a:t>
                      </a:r>
                      <a:r>
                        <a:rPr sz="3300" spc="1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position </a:t>
                      </a:r>
                      <a:r>
                        <a:rPr sz="3300" spc="-3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using</a:t>
                      </a:r>
                      <a:r>
                        <a:rPr sz="3300" spc="14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300" spc="-10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phase</a:t>
                      </a:r>
                      <a:r>
                        <a:rPr sz="3300" spc="7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300" spc="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330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300" spc="-2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carrier</a:t>
                      </a:r>
                      <a:r>
                        <a:rPr sz="3300" spc="85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300" spc="-25" dirty="0" smtClean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signal</a:t>
                      </a:r>
                      <a:r>
                        <a:rPr lang="ja-JP" altLang="en-US" sz="3300" spc="-25" dirty="0" smtClean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（搬送波位相）</a:t>
                      </a:r>
                      <a:endParaRPr sz="3300" dirty="0">
                        <a:latin typeface="Arial"/>
                        <a:cs typeface="Arial"/>
                      </a:endParaRPr>
                    </a:p>
                  </a:txBody>
                  <a:tcPr marL="0" marR="0" marT="275590" marB="0">
                    <a:lnL w="12700">
                      <a:solidFill>
                        <a:srgbClr val="B8B8B8"/>
                      </a:solidFill>
                      <a:prstDash val="solid"/>
                    </a:lnL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882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3300" spc="15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~10 </a:t>
                      </a:r>
                      <a:r>
                        <a:rPr sz="3300" spc="2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m </a:t>
                      </a:r>
                      <a:r>
                        <a:rPr sz="3300" spc="-6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250825" marB="0"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3300" spc="15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~</a:t>
                      </a:r>
                      <a:r>
                        <a:rPr sz="3300" spc="1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 </a:t>
                      </a:r>
                      <a:r>
                        <a:rPr sz="3300" spc="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cm</a:t>
                      </a:r>
                      <a:r>
                        <a:rPr sz="3300" spc="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300" spc="-6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33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082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3300" spc="130" dirty="0">
                          <a:solidFill>
                            <a:srgbClr val="002A5C"/>
                          </a:solidFill>
                          <a:latin typeface="Arial"/>
                          <a:cs typeface="Arial"/>
                        </a:rPr>
                        <a:t>~</a:t>
                      </a:r>
                      <a:r>
                        <a:rPr sz="3300" spc="1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sz="3300" spc="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cm</a:t>
                      </a:r>
                      <a:r>
                        <a:rPr sz="3300" spc="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300" spc="-6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33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0825" marB="0">
                    <a:lnL w="12700">
                      <a:solidFill>
                        <a:srgbClr val="B8B8B8"/>
                      </a:solidFill>
                      <a:prstDash val="solid"/>
                    </a:lnL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67246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420" dirty="0">
                <a:latin typeface="Arial"/>
                <a:cs typeface="Arial"/>
              </a:rPr>
              <a:t>GPS </a:t>
            </a:r>
            <a:r>
              <a:rPr spc="-215" dirty="0"/>
              <a:t>|</a:t>
            </a:r>
            <a:r>
              <a:rPr spc="-490" dirty="0"/>
              <a:t> </a:t>
            </a:r>
            <a:r>
              <a:rPr spc="-70" dirty="0"/>
              <a:t>Improvements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8146461" y="15875"/>
            <a:ext cx="119576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Di</a:t>
            </a:r>
            <a:r>
              <a:rPr lang="en-US" altLang="ja-JP" sz="2400" dirty="0" smtClean="0">
                <a:solidFill>
                  <a:srgbClr val="000000"/>
                </a:solidFill>
                <a:latin typeface="POKZOB+HelveticaNeue"/>
              </a:rPr>
              <a:t>ff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erential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GPS can correct receiver positioning estimates by making use of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more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accurately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GRMOZQ+HelveticaNeue"/>
              </a:rPr>
              <a:t>known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positions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of one or more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fixed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base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GRMOZQ+HelveticaNeue"/>
              </a:rPr>
              <a:t>stations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Corrections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are broadcast on separate frequencies to the GNSS receiver in the moving vehicle. </a:t>
            </a:r>
            <a:endParaRPr lang="en-US" altLang="ja-JP" sz="2400" dirty="0">
              <a:solidFill>
                <a:srgbClr val="000000"/>
              </a:solidFill>
              <a:latin typeface="POKZO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Real-Time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Kinematic, or RTK GPS makes use of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carrier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GRMOZQ+HelveticaNeue"/>
              </a:rPr>
              <a:t>phase</a:t>
            </a:r>
            <a:r>
              <a:rPr lang="ja-JP" altLang="en-US" sz="2400" dirty="0" smtClean="0">
                <a:solidFill>
                  <a:srgbClr val="FF0000"/>
                </a:solidFill>
                <a:latin typeface="GRMOZQ+HelveticaNeue"/>
              </a:rPr>
              <a:t>（搬送波位相）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information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to improve positioning 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accuracy.</a:t>
            </a: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Typically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quite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costly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to implement.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903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578" y="2392116"/>
            <a:ext cx="14973300" cy="4155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marR="5080" lvl="0" indent="-44005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GNSS 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works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through </a:t>
            </a:r>
            <a:r>
              <a:rPr kumimoji="1" sz="33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trilateration</a:t>
            </a:r>
            <a:r>
              <a:rPr kumimoji="1" sz="3300" b="0" i="0" u="none" strike="noStrike" kern="1200" cap="none" spc="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via </a:t>
            </a:r>
            <a:r>
              <a:rPr kumimoji="1" sz="330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pseudoranging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least </a:t>
            </a:r>
            <a:r>
              <a:rPr kumimoji="1" sz="3300" b="0" i="0" u="none" strike="noStrike" kern="1200" cap="none" spc="1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1" sz="3300" b="0" i="0" u="none" strike="noStrike" kern="1200" cap="none" spc="1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satellites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(for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3D</a:t>
            </a:r>
            <a:r>
              <a:rPr kumimoji="1" sz="330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</a:t>
            </a:r>
            <a:r>
              <a:rPr kumimoji="1" sz="3300" b="0" i="0" u="none" strike="noStrike" kern="1200" cap="none" spc="-2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330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x).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2A5C"/>
              </a:buClr>
              <a:buSzTx/>
              <a:buFont typeface="Arial"/>
              <a:buChar char="•"/>
              <a:tabLst/>
              <a:defRPr/>
            </a:pPr>
            <a:endParaRPr kumimoji="1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1235710" lvl="0" indent="-440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  <a:tab pos="3665854" algn="l"/>
              </a:tabLst>
              <a:defRPr/>
            </a:pPr>
            <a:r>
              <a:rPr kumimoji="1" sz="3300" b="0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GNSS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caused by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ionospheric </a:t>
            </a:r>
            <a:r>
              <a:rPr kumimoji="1" sz="330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delays, </a:t>
            </a:r>
            <a:r>
              <a:rPr kumimoji="1" sz="3300" b="0" i="0" u="none" strike="noStrike" kern="1200" cap="none" spc="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multipath </a:t>
            </a:r>
            <a:r>
              <a:rPr kumimoji="1" sz="330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effects,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 </a:t>
            </a: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precision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also	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affected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1" sz="3300" b="0" i="0" u="none" strike="noStrike" kern="1200" cap="none" spc="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2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GDOP.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2A5C"/>
              </a:buClr>
              <a:buSzTx/>
              <a:buFont typeface="Arial"/>
              <a:buChar char="•"/>
              <a:tabLst/>
              <a:defRPr/>
            </a:pPr>
            <a:endParaRPr kumimoji="1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77470" lvl="0" indent="-440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300" b="0" i="0" u="none" strike="noStrike" kern="1200" cap="none" spc="-1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GPS,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differential </a:t>
            </a:r>
            <a:r>
              <a:rPr kumimoji="1" sz="3300" b="0" i="0" u="none" strike="noStrike" kern="1200" cap="none" spc="-229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GPS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1" sz="3300" b="0" i="0" u="none" strike="noStrike" kern="1200" cap="none" spc="-1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RTK </a:t>
            </a:r>
            <a:r>
              <a:rPr kumimoji="1" sz="3300" b="0" i="0" u="none" strike="noStrike" kern="1200" cap="none" spc="-229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GPS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1" sz="330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potential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methods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substantially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improve</a:t>
            </a:r>
            <a:r>
              <a:rPr kumimoji="1" sz="33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performance.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1656651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360" dirty="0">
                <a:latin typeface="Arial"/>
                <a:cs typeface="Arial"/>
              </a:rPr>
              <a:t>Summary </a:t>
            </a:r>
            <a:r>
              <a:rPr spc="-215" dirty="0"/>
              <a:t>| </a:t>
            </a:r>
            <a:r>
              <a:rPr spc="-200" dirty="0"/>
              <a:t>The </a:t>
            </a:r>
            <a:r>
              <a:rPr spc="-95" dirty="0"/>
              <a:t>Global </a:t>
            </a:r>
            <a:r>
              <a:rPr spc="-55" dirty="0"/>
              <a:t>Navigation </a:t>
            </a:r>
            <a:r>
              <a:rPr spc="45" dirty="0"/>
              <a:t>Satellite</a:t>
            </a:r>
            <a:r>
              <a:rPr spc="710" dirty="0"/>
              <a:t> </a:t>
            </a:r>
            <a:r>
              <a:rPr spc="-150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1466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133" y="2685734"/>
            <a:ext cx="2139315" cy="2139315"/>
          </a:xfrm>
          <a:custGeom>
            <a:avLst/>
            <a:gdLst/>
            <a:ahLst/>
            <a:cxnLst/>
            <a:rect l="l" t="t" r="r" b="b"/>
            <a:pathLst>
              <a:path w="2139315" h="2139315">
                <a:moveTo>
                  <a:pt x="0" y="2138927"/>
                </a:moveTo>
                <a:lnTo>
                  <a:pt x="2124118" y="14808"/>
                </a:lnTo>
                <a:lnTo>
                  <a:pt x="213892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015060" y="2576155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89">
                <a:moveTo>
                  <a:pt x="186580" y="0"/>
                </a:moveTo>
                <a:lnTo>
                  <a:pt x="0" y="62193"/>
                </a:lnTo>
                <a:lnTo>
                  <a:pt x="124394" y="186581"/>
                </a:lnTo>
                <a:lnTo>
                  <a:pt x="186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687324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484" dirty="0">
                <a:solidFill>
                  <a:srgbClr val="002A5C"/>
                </a:solidFill>
                <a:latin typeface="Tahoma"/>
                <a:cs typeface="Tahoma"/>
              </a:rPr>
              <a:t>Coordinate</a:t>
            </a:r>
            <a:r>
              <a:rPr sz="5900" spc="35" dirty="0">
                <a:solidFill>
                  <a:srgbClr val="002A5C"/>
                </a:solidFill>
                <a:latin typeface="Tahoma"/>
                <a:cs typeface="Tahoma"/>
              </a:rPr>
              <a:t> </a:t>
            </a:r>
            <a:r>
              <a:rPr sz="5900" spc="-470" dirty="0">
                <a:solidFill>
                  <a:srgbClr val="002A5C"/>
                </a:solidFill>
                <a:latin typeface="Tahoma"/>
                <a:cs typeface="Tahoma"/>
              </a:rPr>
              <a:t>Rotations</a:t>
            </a:r>
            <a:endParaRPr sz="59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71635" y="4841334"/>
            <a:ext cx="1485265" cy="497205"/>
          </a:xfrm>
          <a:custGeom>
            <a:avLst/>
            <a:gdLst/>
            <a:ahLst/>
            <a:cxnLst/>
            <a:rect l="l" t="t" r="r" b="b"/>
            <a:pathLst>
              <a:path w="1485265" h="497204">
                <a:moveTo>
                  <a:pt x="0" y="0"/>
                </a:moveTo>
                <a:lnTo>
                  <a:pt x="1455321" y="486952"/>
                </a:lnTo>
                <a:lnTo>
                  <a:pt x="1485110" y="496919"/>
                </a:lnTo>
              </a:path>
            </a:pathLst>
          </a:custGeom>
          <a:ln w="62825">
            <a:solidFill>
              <a:srgbClr val="00A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7078" y="5209129"/>
            <a:ext cx="278765" cy="238760"/>
          </a:xfrm>
          <a:custGeom>
            <a:avLst/>
            <a:gdLst/>
            <a:ahLst/>
            <a:cxnLst/>
            <a:rect l="l" t="t" r="r" b="b"/>
            <a:pathLst>
              <a:path w="278765" h="238760">
                <a:moveTo>
                  <a:pt x="79746" y="0"/>
                </a:moveTo>
                <a:lnTo>
                  <a:pt x="0" y="238314"/>
                </a:lnTo>
                <a:lnTo>
                  <a:pt x="278190" y="198897"/>
                </a:lnTo>
                <a:lnTo>
                  <a:pt x="797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58821" y="4816727"/>
            <a:ext cx="1605915" cy="479425"/>
          </a:xfrm>
          <a:custGeom>
            <a:avLst/>
            <a:gdLst/>
            <a:ahLst/>
            <a:cxnLst/>
            <a:rect l="l" t="t" r="r" b="b"/>
            <a:pathLst>
              <a:path w="1605915" h="479425">
                <a:moveTo>
                  <a:pt x="1605851" y="0"/>
                </a:moveTo>
                <a:lnTo>
                  <a:pt x="30101" y="470167"/>
                </a:lnTo>
                <a:lnTo>
                  <a:pt x="0" y="479149"/>
                </a:lnTo>
              </a:path>
            </a:pathLst>
          </a:custGeom>
          <a:ln w="62825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48117" y="5166490"/>
            <a:ext cx="276860" cy="241300"/>
          </a:xfrm>
          <a:custGeom>
            <a:avLst/>
            <a:gdLst/>
            <a:ahLst/>
            <a:cxnLst/>
            <a:rect l="l" t="t" r="r" b="b"/>
            <a:pathLst>
              <a:path w="276859" h="241300">
                <a:moveTo>
                  <a:pt x="204884" y="0"/>
                </a:moveTo>
                <a:lnTo>
                  <a:pt x="0" y="192256"/>
                </a:lnTo>
                <a:lnTo>
                  <a:pt x="276737" y="240810"/>
                </a:lnTo>
                <a:lnTo>
                  <a:pt x="20488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40631" y="2951180"/>
            <a:ext cx="198120" cy="1933575"/>
          </a:xfrm>
          <a:custGeom>
            <a:avLst/>
            <a:gdLst/>
            <a:ahLst/>
            <a:cxnLst/>
            <a:rect l="l" t="t" r="r" b="b"/>
            <a:pathLst>
              <a:path w="198120" h="1933575">
                <a:moveTo>
                  <a:pt x="0" y="1932974"/>
                </a:moveTo>
                <a:lnTo>
                  <a:pt x="194382" y="31249"/>
                </a:lnTo>
                <a:lnTo>
                  <a:pt x="197576" y="0"/>
                </a:lnTo>
              </a:path>
            </a:pathLst>
          </a:custGeom>
          <a:ln w="62825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10011" y="2732433"/>
            <a:ext cx="250190" cy="262890"/>
          </a:xfrm>
          <a:custGeom>
            <a:avLst/>
            <a:gdLst/>
            <a:ahLst/>
            <a:cxnLst/>
            <a:rect l="l" t="t" r="r" b="b"/>
            <a:pathLst>
              <a:path w="250190" h="262889">
                <a:moveTo>
                  <a:pt x="150550" y="0"/>
                </a:moveTo>
                <a:lnTo>
                  <a:pt x="0" y="237222"/>
                </a:lnTo>
                <a:lnTo>
                  <a:pt x="249992" y="262775"/>
                </a:lnTo>
                <a:lnTo>
                  <a:pt x="15055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38382" y="4711476"/>
            <a:ext cx="215670" cy="235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05578" y="2235053"/>
            <a:ext cx="6824980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3300" spc="-114" dirty="0">
                <a:solidFill>
                  <a:srgbClr val="002A5C"/>
                </a:solidFill>
                <a:latin typeface="Arial"/>
                <a:cs typeface="Arial"/>
              </a:rPr>
              <a:t>Vectors 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can </a:t>
            </a:r>
            <a:r>
              <a:rPr sz="3300" spc="-80" dirty="0">
                <a:solidFill>
                  <a:srgbClr val="002A5C"/>
                </a:solidFill>
                <a:latin typeface="Arial"/>
                <a:cs typeface="Arial"/>
              </a:rPr>
              <a:t>be </a:t>
            </a:r>
            <a:r>
              <a:rPr sz="3300" spc="-114" dirty="0">
                <a:solidFill>
                  <a:srgbClr val="002A5C"/>
                </a:solidFill>
                <a:latin typeface="Arial"/>
                <a:cs typeface="Arial"/>
              </a:rPr>
              <a:t>expressed 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in </a:t>
            </a:r>
            <a:r>
              <a:rPr sz="3300" spc="50" dirty="0">
                <a:solidFill>
                  <a:srgbClr val="002A5C"/>
                </a:solidFill>
                <a:latin typeface="Arial"/>
                <a:cs typeface="Arial"/>
              </a:rPr>
              <a:t>different  </a:t>
            </a:r>
            <a:r>
              <a:rPr sz="3300" spc="-30" dirty="0">
                <a:solidFill>
                  <a:srgbClr val="002A5C"/>
                </a:solidFill>
                <a:latin typeface="Arial"/>
                <a:cs typeface="Arial"/>
              </a:rPr>
              <a:t>coordinate</a:t>
            </a:r>
            <a:r>
              <a:rPr sz="3300" spc="9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30" dirty="0">
                <a:solidFill>
                  <a:srgbClr val="002A5C"/>
                </a:solidFill>
                <a:latin typeface="Arial"/>
                <a:cs typeface="Arial"/>
              </a:rPr>
              <a:t>frames:</a:t>
            </a:r>
            <a:endParaRPr sz="3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45614" y="2198186"/>
            <a:ext cx="188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5" dirty="0">
                <a:latin typeface="Palatino Linotype"/>
                <a:cs typeface="Palatino Linotype"/>
              </a:rPr>
              <a:t>r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345406" y="2697782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30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43698" y="4784538"/>
            <a:ext cx="1642745" cy="48260"/>
          </a:xfrm>
          <a:custGeom>
            <a:avLst/>
            <a:gdLst/>
            <a:ahLst/>
            <a:cxnLst/>
            <a:rect l="l" t="t" r="r" b="b"/>
            <a:pathLst>
              <a:path w="1642744" h="48260">
                <a:moveTo>
                  <a:pt x="0" y="48131"/>
                </a:moveTo>
                <a:lnTo>
                  <a:pt x="1605948" y="1073"/>
                </a:lnTo>
                <a:lnTo>
                  <a:pt x="1642581" y="0"/>
                </a:lnTo>
              </a:path>
            </a:pathLst>
          </a:custGeom>
          <a:ln w="73296">
            <a:solidFill>
              <a:srgbClr val="00A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45408" y="4641176"/>
            <a:ext cx="293370" cy="288925"/>
          </a:xfrm>
          <a:custGeom>
            <a:avLst/>
            <a:gdLst/>
            <a:ahLst/>
            <a:cxnLst/>
            <a:rect l="l" t="t" r="r" b="b"/>
            <a:pathLst>
              <a:path w="293369" h="288925">
                <a:moveTo>
                  <a:pt x="0" y="0"/>
                </a:moveTo>
                <a:lnTo>
                  <a:pt x="8470" y="288872"/>
                </a:lnTo>
                <a:lnTo>
                  <a:pt x="293111" y="135971"/>
                </a:lnTo>
                <a:lnTo>
                  <a:pt x="0" y="0"/>
                </a:lnTo>
                <a:close/>
              </a:path>
            </a:pathLst>
          </a:custGeom>
          <a:solidFill>
            <a:srgbClr val="00A2FF">
              <a:alpha val="470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06965" y="4806852"/>
            <a:ext cx="1117600" cy="801370"/>
          </a:xfrm>
          <a:custGeom>
            <a:avLst/>
            <a:gdLst/>
            <a:ahLst/>
            <a:cxnLst/>
            <a:rect l="l" t="t" r="r" b="b"/>
            <a:pathLst>
              <a:path w="1117600" h="801370">
                <a:moveTo>
                  <a:pt x="1117142" y="0"/>
                </a:moveTo>
                <a:lnTo>
                  <a:pt x="29784" y="779521"/>
                </a:lnTo>
                <a:lnTo>
                  <a:pt x="0" y="800874"/>
                </a:lnTo>
              </a:path>
            </a:pathLst>
          </a:custGeom>
          <a:ln w="73296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01876" y="5468937"/>
            <a:ext cx="319405" cy="286385"/>
          </a:xfrm>
          <a:custGeom>
            <a:avLst/>
            <a:gdLst/>
            <a:ahLst/>
            <a:cxnLst/>
            <a:rect l="l" t="t" r="r" b="b"/>
            <a:pathLst>
              <a:path w="319404" h="286385">
                <a:moveTo>
                  <a:pt x="150686" y="0"/>
                </a:moveTo>
                <a:lnTo>
                  <a:pt x="0" y="285818"/>
                </a:lnTo>
                <a:lnTo>
                  <a:pt x="319068" y="234875"/>
                </a:lnTo>
                <a:lnTo>
                  <a:pt x="150686" y="0"/>
                </a:lnTo>
                <a:close/>
              </a:path>
            </a:pathLst>
          </a:custGeom>
          <a:solidFill>
            <a:srgbClr val="EE220C">
              <a:alpha val="470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862759" y="2974946"/>
            <a:ext cx="55880" cy="1904364"/>
          </a:xfrm>
          <a:custGeom>
            <a:avLst/>
            <a:gdLst/>
            <a:ahLst/>
            <a:cxnLst/>
            <a:rect l="l" t="t" r="r" b="b"/>
            <a:pathLst>
              <a:path w="55879" h="1904364">
                <a:moveTo>
                  <a:pt x="55798" y="1904231"/>
                </a:moveTo>
                <a:lnTo>
                  <a:pt x="1073" y="36632"/>
                </a:lnTo>
                <a:lnTo>
                  <a:pt x="0" y="0"/>
                </a:lnTo>
              </a:path>
            </a:pathLst>
          </a:custGeom>
          <a:ln w="73296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19391" y="2722706"/>
            <a:ext cx="288925" cy="293370"/>
          </a:xfrm>
          <a:custGeom>
            <a:avLst/>
            <a:gdLst/>
            <a:ahLst/>
            <a:cxnLst/>
            <a:rect l="l" t="t" r="r" b="b"/>
            <a:pathLst>
              <a:path w="288925" h="293369">
                <a:moveTo>
                  <a:pt x="135974" y="0"/>
                </a:moveTo>
                <a:lnTo>
                  <a:pt x="0" y="293104"/>
                </a:lnTo>
                <a:lnTo>
                  <a:pt x="288881" y="284639"/>
                </a:lnTo>
                <a:lnTo>
                  <a:pt x="135974" y="0"/>
                </a:lnTo>
                <a:close/>
              </a:path>
            </a:pathLst>
          </a:custGeom>
          <a:solidFill>
            <a:srgbClr val="61D836">
              <a:alpha val="470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808597" y="4705674"/>
            <a:ext cx="216697" cy="23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391826" y="5719588"/>
            <a:ext cx="4876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365" dirty="0">
                <a:latin typeface="Lucida Sans Unicode"/>
                <a:cs typeface="Lucida Sans Unicode"/>
              </a:rPr>
              <a:t>ℱ</a:t>
            </a:r>
            <a:endParaRPr sz="39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12569" y="6316563"/>
            <a:ext cx="462280" cy="196850"/>
          </a:xfrm>
          <a:custGeom>
            <a:avLst/>
            <a:gdLst/>
            <a:ahLst/>
            <a:cxnLst/>
            <a:rect l="l" t="t" r="r" b="b"/>
            <a:pathLst>
              <a:path w="462279" h="196850">
                <a:moveTo>
                  <a:pt x="342779" y="0"/>
                </a:moveTo>
                <a:lnTo>
                  <a:pt x="332727" y="9549"/>
                </a:lnTo>
                <a:lnTo>
                  <a:pt x="341781" y="22106"/>
                </a:lnTo>
                <a:lnTo>
                  <a:pt x="352014" y="34616"/>
                </a:lnTo>
                <a:lnTo>
                  <a:pt x="362906" y="46655"/>
                </a:lnTo>
                <a:lnTo>
                  <a:pt x="378966" y="62825"/>
                </a:lnTo>
                <a:lnTo>
                  <a:pt x="380976" y="65840"/>
                </a:lnTo>
                <a:lnTo>
                  <a:pt x="380976" y="75390"/>
                </a:lnTo>
                <a:lnTo>
                  <a:pt x="372935" y="81421"/>
                </a:lnTo>
                <a:lnTo>
                  <a:pt x="0" y="81421"/>
                </a:lnTo>
                <a:lnTo>
                  <a:pt x="0" y="114593"/>
                </a:lnTo>
                <a:lnTo>
                  <a:pt x="376453" y="114593"/>
                </a:lnTo>
                <a:lnTo>
                  <a:pt x="380474" y="119619"/>
                </a:lnTo>
                <a:lnTo>
                  <a:pt x="380474" y="128666"/>
                </a:lnTo>
                <a:lnTo>
                  <a:pt x="377961" y="134194"/>
                </a:lnTo>
                <a:lnTo>
                  <a:pt x="373437" y="138718"/>
                </a:lnTo>
                <a:lnTo>
                  <a:pt x="362262" y="150498"/>
                </a:lnTo>
                <a:lnTo>
                  <a:pt x="351511" y="162466"/>
                </a:lnTo>
                <a:lnTo>
                  <a:pt x="341420" y="174622"/>
                </a:lnTo>
                <a:lnTo>
                  <a:pt x="332224" y="186968"/>
                </a:lnTo>
                <a:lnTo>
                  <a:pt x="342276" y="196517"/>
                </a:lnTo>
                <a:lnTo>
                  <a:pt x="368176" y="168301"/>
                </a:lnTo>
                <a:lnTo>
                  <a:pt x="396431" y="141922"/>
                </a:lnTo>
                <a:lnTo>
                  <a:pt x="427514" y="118841"/>
                </a:lnTo>
                <a:lnTo>
                  <a:pt x="461895" y="100520"/>
                </a:lnTo>
                <a:lnTo>
                  <a:pt x="461895" y="95494"/>
                </a:lnTo>
                <a:lnTo>
                  <a:pt x="427522" y="77392"/>
                </a:lnTo>
                <a:lnTo>
                  <a:pt x="396494" y="54343"/>
                </a:lnTo>
                <a:lnTo>
                  <a:pt x="368388" y="27996"/>
                </a:lnTo>
                <a:lnTo>
                  <a:pt x="342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853718" y="6223825"/>
            <a:ext cx="2038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i="1" spc="105" dirty="0">
                <a:latin typeface="Palatino Linotype"/>
                <a:cs typeface="Palatino Linotype"/>
              </a:rPr>
              <a:t>b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88323" y="4789070"/>
            <a:ext cx="4876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365" dirty="0">
                <a:latin typeface="Lucida Sans Unicode"/>
                <a:cs typeface="Lucida Sans Unicode"/>
              </a:rPr>
              <a:t>ℱ</a:t>
            </a:r>
            <a:endParaRPr sz="39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409065" y="5386046"/>
            <a:ext cx="462280" cy="196850"/>
          </a:xfrm>
          <a:custGeom>
            <a:avLst/>
            <a:gdLst/>
            <a:ahLst/>
            <a:cxnLst/>
            <a:rect l="l" t="t" r="r" b="b"/>
            <a:pathLst>
              <a:path w="462279" h="196850">
                <a:moveTo>
                  <a:pt x="342774" y="0"/>
                </a:moveTo>
                <a:lnTo>
                  <a:pt x="332722" y="9549"/>
                </a:lnTo>
                <a:lnTo>
                  <a:pt x="341777" y="22106"/>
                </a:lnTo>
                <a:lnTo>
                  <a:pt x="352010" y="34616"/>
                </a:lnTo>
                <a:lnTo>
                  <a:pt x="362902" y="46655"/>
                </a:lnTo>
                <a:lnTo>
                  <a:pt x="378962" y="62825"/>
                </a:lnTo>
                <a:lnTo>
                  <a:pt x="380972" y="65840"/>
                </a:lnTo>
                <a:lnTo>
                  <a:pt x="380972" y="75390"/>
                </a:lnTo>
                <a:lnTo>
                  <a:pt x="372931" y="81421"/>
                </a:lnTo>
                <a:lnTo>
                  <a:pt x="0" y="81421"/>
                </a:lnTo>
                <a:lnTo>
                  <a:pt x="0" y="114593"/>
                </a:lnTo>
                <a:lnTo>
                  <a:pt x="376449" y="114593"/>
                </a:lnTo>
                <a:lnTo>
                  <a:pt x="380470" y="119619"/>
                </a:lnTo>
                <a:lnTo>
                  <a:pt x="380470" y="128666"/>
                </a:lnTo>
                <a:lnTo>
                  <a:pt x="377957" y="134194"/>
                </a:lnTo>
                <a:lnTo>
                  <a:pt x="373433" y="138718"/>
                </a:lnTo>
                <a:lnTo>
                  <a:pt x="362258" y="150498"/>
                </a:lnTo>
                <a:lnTo>
                  <a:pt x="351507" y="162466"/>
                </a:lnTo>
                <a:lnTo>
                  <a:pt x="341416" y="174622"/>
                </a:lnTo>
                <a:lnTo>
                  <a:pt x="332220" y="186968"/>
                </a:lnTo>
                <a:lnTo>
                  <a:pt x="342272" y="196517"/>
                </a:lnTo>
                <a:lnTo>
                  <a:pt x="368172" y="168301"/>
                </a:lnTo>
                <a:lnTo>
                  <a:pt x="396427" y="141922"/>
                </a:lnTo>
                <a:lnTo>
                  <a:pt x="427510" y="118841"/>
                </a:lnTo>
                <a:lnTo>
                  <a:pt x="461891" y="100520"/>
                </a:lnTo>
                <a:lnTo>
                  <a:pt x="461891" y="95494"/>
                </a:lnTo>
                <a:lnTo>
                  <a:pt x="427518" y="77392"/>
                </a:lnTo>
                <a:lnTo>
                  <a:pt x="396490" y="54343"/>
                </a:lnTo>
                <a:lnTo>
                  <a:pt x="368384" y="27996"/>
                </a:lnTo>
                <a:lnTo>
                  <a:pt x="34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850215" y="5293306"/>
            <a:ext cx="2044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i="1" spc="165" dirty="0">
                <a:latin typeface="Palatino Linotype"/>
                <a:cs typeface="Palatino Linotype"/>
              </a:rPr>
              <a:t>a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48124" y="4048365"/>
            <a:ext cx="188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5" dirty="0">
                <a:latin typeface="Palatino Linotype"/>
                <a:cs typeface="Palatino Linotype"/>
              </a:rPr>
              <a:t>r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747918" y="4547961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24349" y="4664885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latin typeface="Times New Roman"/>
                <a:cs typeface="Times New Roman"/>
              </a:rPr>
              <a:t>r</a:t>
            </a:r>
            <a:r>
              <a:rPr sz="3525" i="1" spc="60" baseline="-18912" dirty="0">
                <a:latin typeface="Palatino Linotype"/>
                <a:cs typeface="Palatino Linotype"/>
              </a:rPr>
              <a:t>b</a:t>
            </a:r>
            <a:endParaRPr sz="3525" baseline="-18912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92023" y="4445819"/>
            <a:ext cx="4876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365" dirty="0">
                <a:latin typeface="Lucida Sans Unicode"/>
                <a:cs typeface="Lucida Sans Unicode"/>
              </a:rPr>
              <a:t>ℱ</a:t>
            </a:r>
            <a:endParaRPr sz="39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912764" y="5042794"/>
            <a:ext cx="462280" cy="196850"/>
          </a:xfrm>
          <a:custGeom>
            <a:avLst/>
            <a:gdLst/>
            <a:ahLst/>
            <a:cxnLst/>
            <a:rect l="l" t="t" r="r" b="b"/>
            <a:pathLst>
              <a:path w="462279" h="196850">
                <a:moveTo>
                  <a:pt x="342774" y="0"/>
                </a:moveTo>
                <a:lnTo>
                  <a:pt x="332722" y="9549"/>
                </a:lnTo>
                <a:lnTo>
                  <a:pt x="341777" y="22106"/>
                </a:lnTo>
                <a:lnTo>
                  <a:pt x="352010" y="34616"/>
                </a:lnTo>
                <a:lnTo>
                  <a:pt x="362902" y="46655"/>
                </a:lnTo>
                <a:lnTo>
                  <a:pt x="378962" y="62825"/>
                </a:lnTo>
                <a:lnTo>
                  <a:pt x="380972" y="65840"/>
                </a:lnTo>
                <a:lnTo>
                  <a:pt x="380972" y="75390"/>
                </a:lnTo>
                <a:lnTo>
                  <a:pt x="372931" y="81421"/>
                </a:lnTo>
                <a:lnTo>
                  <a:pt x="0" y="81421"/>
                </a:lnTo>
                <a:lnTo>
                  <a:pt x="0" y="114593"/>
                </a:lnTo>
                <a:lnTo>
                  <a:pt x="376449" y="114593"/>
                </a:lnTo>
                <a:lnTo>
                  <a:pt x="380470" y="119619"/>
                </a:lnTo>
                <a:lnTo>
                  <a:pt x="380470" y="128666"/>
                </a:lnTo>
                <a:lnTo>
                  <a:pt x="377957" y="134194"/>
                </a:lnTo>
                <a:lnTo>
                  <a:pt x="373433" y="138718"/>
                </a:lnTo>
                <a:lnTo>
                  <a:pt x="362258" y="150498"/>
                </a:lnTo>
                <a:lnTo>
                  <a:pt x="351507" y="162466"/>
                </a:lnTo>
                <a:lnTo>
                  <a:pt x="341416" y="174622"/>
                </a:lnTo>
                <a:lnTo>
                  <a:pt x="332220" y="186968"/>
                </a:lnTo>
                <a:lnTo>
                  <a:pt x="342272" y="196517"/>
                </a:lnTo>
                <a:lnTo>
                  <a:pt x="368172" y="168301"/>
                </a:lnTo>
                <a:lnTo>
                  <a:pt x="396427" y="141922"/>
                </a:lnTo>
                <a:lnTo>
                  <a:pt x="427510" y="118841"/>
                </a:lnTo>
                <a:lnTo>
                  <a:pt x="461891" y="100520"/>
                </a:lnTo>
                <a:lnTo>
                  <a:pt x="461891" y="95494"/>
                </a:lnTo>
                <a:lnTo>
                  <a:pt x="427518" y="77392"/>
                </a:lnTo>
                <a:lnTo>
                  <a:pt x="396490" y="54343"/>
                </a:lnTo>
                <a:lnTo>
                  <a:pt x="368384" y="27996"/>
                </a:lnTo>
                <a:lnTo>
                  <a:pt x="34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353914" y="4950055"/>
            <a:ext cx="2038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i="1" spc="105" dirty="0">
                <a:latin typeface="Palatino Linotype"/>
                <a:cs typeface="Palatino Linotype"/>
              </a:rPr>
              <a:t>b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611106" y="4971618"/>
            <a:ext cx="907415" cy="0"/>
          </a:xfrm>
          <a:custGeom>
            <a:avLst/>
            <a:gdLst/>
            <a:ahLst/>
            <a:cxnLst/>
            <a:rect l="l" t="t" r="r" b="b"/>
            <a:pathLst>
              <a:path w="907415">
                <a:moveTo>
                  <a:pt x="0" y="0"/>
                </a:moveTo>
                <a:lnTo>
                  <a:pt x="891185" y="0"/>
                </a:lnTo>
                <a:lnTo>
                  <a:pt x="906892" y="0"/>
                </a:lnTo>
              </a:path>
            </a:pathLst>
          </a:custGeom>
          <a:ln w="3141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2293" y="49025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923458" y="3600062"/>
            <a:ext cx="4114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b="1" spc="60" dirty="0">
                <a:latin typeface="Times New Roman"/>
                <a:cs typeface="Times New Roman"/>
              </a:rPr>
              <a:t>r</a:t>
            </a:r>
            <a:r>
              <a:rPr sz="3525" i="1" spc="89" baseline="-18912" dirty="0">
                <a:latin typeface="Palatino Linotype"/>
                <a:cs typeface="Palatino Linotype"/>
              </a:rPr>
              <a:t>a</a:t>
            </a:r>
            <a:endParaRPr sz="3525" baseline="-18912">
              <a:latin typeface="Palatino Linotype"/>
              <a:cs typeface="Palatino Linotyp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91487" y="3460881"/>
            <a:ext cx="4876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365" dirty="0">
                <a:latin typeface="Lucida Sans Unicode"/>
                <a:cs typeface="Lucida Sans Unicode"/>
              </a:rPr>
              <a:t>ℱ</a:t>
            </a:r>
            <a:endParaRPr sz="395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12229" y="4057856"/>
            <a:ext cx="462280" cy="196850"/>
          </a:xfrm>
          <a:custGeom>
            <a:avLst/>
            <a:gdLst/>
            <a:ahLst/>
            <a:cxnLst/>
            <a:rect l="l" t="t" r="r" b="b"/>
            <a:pathLst>
              <a:path w="462279" h="196850">
                <a:moveTo>
                  <a:pt x="342774" y="0"/>
                </a:moveTo>
                <a:lnTo>
                  <a:pt x="332722" y="9549"/>
                </a:lnTo>
                <a:lnTo>
                  <a:pt x="341777" y="22106"/>
                </a:lnTo>
                <a:lnTo>
                  <a:pt x="352010" y="34616"/>
                </a:lnTo>
                <a:lnTo>
                  <a:pt x="362902" y="46655"/>
                </a:lnTo>
                <a:lnTo>
                  <a:pt x="378962" y="62825"/>
                </a:lnTo>
                <a:lnTo>
                  <a:pt x="380972" y="65840"/>
                </a:lnTo>
                <a:lnTo>
                  <a:pt x="380972" y="75390"/>
                </a:lnTo>
                <a:lnTo>
                  <a:pt x="372931" y="81421"/>
                </a:lnTo>
                <a:lnTo>
                  <a:pt x="0" y="81421"/>
                </a:lnTo>
                <a:lnTo>
                  <a:pt x="0" y="114593"/>
                </a:lnTo>
                <a:lnTo>
                  <a:pt x="376449" y="114593"/>
                </a:lnTo>
                <a:lnTo>
                  <a:pt x="380470" y="119619"/>
                </a:lnTo>
                <a:lnTo>
                  <a:pt x="380470" y="128666"/>
                </a:lnTo>
                <a:lnTo>
                  <a:pt x="377957" y="134194"/>
                </a:lnTo>
                <a:lnTo>
                  <a:pt x="373433" y="138718"/>
                </a:lnTo>
                <a:lnTo>
                  <a:pt x="362258" y="150498"/>
                </a:lnTo>
                <a:lnTo>
                  <a:pt x="351507" y="162466"/>
                </a:lnTo>
                <a:lnTo>
                  <a:pt x="341416" y="174622"/>
                </a:lnTo>
                <a:lnTo>
                  <a:pt x="332220" y="186968"/>
                </a:lnTo>
                <a:lnTo>
                  <a:pt x="342272" y="196517"/>
                </a:lnTo>
                <a:lnTo>
                  <a:pt x="368172" y="168301"/>
                </a:lnTo>
                <a:lnTo>
                  <a:pt x="396427" y="141922"/>
                </a:lnTo>
                <a:lnTo>
                  <a:pt x="427510" y="118841"/>
                </a:lnTo>
                <a:lnTo>
                  <a:pt x="461891" y="100520"/>
                </a:lnTo>
                <a:lnTo>
                  <a:pt x="461891" y="95494"/>
                </a:lnTo>
                <a:lnTo>
                  <a:pt x="427518" y="77392"/>
                </a:lnTo>
                <a:lnTo>
                  <a:pt x="396490" y="54343"/>
                </a:lnTo>
                <a:lnTo>
                  <a:pt x="368384" y="27996"/>
                </a:lnTo>
                <a:lnTo>
                  <a:pt x="34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53379" y="3965118"/>
            <a:ext cx="2044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i="1" spc="165" dirty="0">
                <a:latin typeface="Palatino Linotype"/>
                <a:cs typeface="Palatino Linotype"/>
              </a:rPr>
              <a:t>a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42519" y="4018093"/>
            <a:ext cx="907415" cy="0"/>
          </a:xfrm>
          <a:custGeom>
            <a:avLst/>
            <a:gdLst/>
            <a:ahLst/>
            <a:cxnLst/>
            <a:rect l="l" t="t" r="r" b="b"/>
            <a:pathLst>
              <a:path w="907415">
                <a:moveTo>
                  <a:pt x="0" y="0"/>
                </a:moveTo>
                <a:lnTo>
                  <a:pt x="891185" y="0"/>
                </a:lnTo>
                <a:lnTo>
                  <a:pt x="906892" y="0"/>
                </a:lnTo>
              </a:path>
            </a:pathLst>
          </a:custGeom>
          <a:ln w="3141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33705" y="394898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90839" y="4503459"/>
            <a:ext cx="842010" cy="0"/>
          </a:xfrm>
          <a:custGeom>
            <a:avLst/>
            <a:gdLst/>
            <a:ahLst/>
            <a:cxnLst/>
            <a:rect l="l" t="t" r="r" b="b"/>
            <a:pathLst>
              <a:path w="842010">
                <a:moveTo>
                  <a:pt x="0" y="0"/>
                </a:moveTo>
                <a:lnTo>
                  <a:pt x="815795" y="0"/>
                </a:lnTo>
                <a:lnTo>
                  <a:pt x="841972" y="0"/>
                </a:lnTo>
              </a:path>
            </a:pathLst>
          </a:custGeom>
          <a:ln w="52354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6634" y="439665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459236" y="5889392"/>
            <a:ext cx="7738109" cy="34740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 marR="2320290" algn="just">
              <a:lnSpc>
                <a:spcPct val="100000"/>
              </a:lnSpc>
              <a:spcBef>
                <a:spcPts val="125"/>
              </a:spcBef>
            </a:pPr>
            <a:r>
              <a:rPr sz="3300" spc="-110" dirty="0">
                <a:solidFill>
                  <a:srgbClr val="002A5C"/>
                </a:solidFill>
                <a:latin typeface="Arial"/>
                <a:cs typeface="Arial"/>
              </a:rPr>
              <a:t>The </a:t>
            </a:r>
            <a:r>
              <a:rPr sz="3300" spc="-40" dirty="0">
                <a:solidFill>
                  <a:srgbClr val="002A5C"/>
                </a:solidFill>
                <a:latin typeface="Arial"/>
                <a:cs typeface="Arial"/>
              </a:rPr>
              <a:t>coordinates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of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the </a:t>
            </a:r>
            <a:r>
              <a:rPr sz="3300" spc="-55" dirty="0">
                <a:solidFill>
                  <a:srgbClr val="002A5C"/>
                </a:solidFill>
                <a:latin typeface="Arial"/>
                <a:cs typeface="Arial"/>
              </a:rPr>
              <a:t>vector  </a:t>
            </a:r>
            <a:r>
              <a:rPr sz="3300" spc="-114" dirty="0">
                <a:solidFill>
                  <a:srgbClr val="002A5C"/>
                </a:solidFill>
                <a:latin typeface="Arial"/>
                <a:cs typeface="Arial"/>
              </a:rPr>
              <a:t>are </a:t>
            </a:r>
            <a:r>
              <a:rPr sz="3300" spc="-20" dirty="0">
                <a:solidFill>
                  <a:srgbClr val="002A5C"/>
                </a:solidFill>
                <a:latin typeface="Arial"/>
                <a:cs typeface="Arial"/>
              </a:rPr>
              <a:t>related through </a:t>
            </a:r>
            <a:r>
              <a:rPr sz="3300" spc="-175" dirty="0">
                <a:solidFill>
                  <a:srgbClr val="002A5C"/>
                </a:solidFill>
                <a:latin typeface="Arial"/>
                <a:cs typeface="Arial"/>
              </a:rPr>
              <a:t>a </a:t>
            </a:r>
            <a:r>
              <a:rPr sz="3300" i="1" spc="-145" dirty="0">
                <a:solidFill>
                  <a:srgbClr val="002A5C"/>
                </a:solidFill>
                <a:latin typeface="Trebuchet MS"/>
                <a:cs typeface="Trebuchet MS"/>
              </a:rPr>
              <a:t>rotation  </a:t>
            </a:r>
            <a:r>
              <a:rPr sz="3300" i="1" spc="-110" dirty="0">
                <a:solidFill>
                  <a:srgbClr val="002A5C"/>
                </a:solidFill>
                <a:latin typeface="Trebuchet MS"/>
                <a:cs typeface="Trebuchet MS"/>
              </a:rPr>
              <a:t>matrix</a:t>
            </a:r>
            <a:r>
              <a:rPr sz="3300" spc="-110" dirty="0">
                <a:solidFill>
                  <a:srgbClr val="002A5C"/>
                </a:solidFill>
                <a:latin typeface="Arial"/>
                <a:cs typeface="Arial"/>
              </a:rPr>
              <a:t>:</a:t>
            </a:r>
            <a:endParaRPr sz="3300">
              <a:latin typeface="Arial"/>
              <a:cs typeface="Arial"/>
            </a:endParaRPr>
          </a:p>
          <a:p>
            <a:pPr marR="65405" algn="ctr">
              <a:lnSpc>
                <a:spcPct val="100000"/>
              </a:lnSpc>
              <a:spcBef>
                <a:spcPts val="1000"/>
              </a:spcBef>
            </a:pPr>
            <a:r>
              <a:rPr sz="3300" b="1" spc="40" dirty="0">
                <a:latin typeface="Times New Roman"/>
                <a:cs typeface="Times New Roman"/>
              </a:rPr>
              <a:t>r</a:t>
            </a:r>
            <a:r>
              <a:rPr sz="3525" i="1" spc="60" baseline="-18912" dirty="0">
                <a:latin typeface="Palatino Linotype"/>
                <a:cs typeface="Palatino Linotype"/>
              </a:rPr>
              <a:t>b 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-480" dirty="0">
                <a:latin typeface="Lucida Sans Unicode"/>
                <a:cs typeface="Lucida Sans Unicode"/>
              </a:rPr>
              <a:t> </a:t>
            </a:r>
            <a:r>
              <a:rPr sz="3300" b="1" spc="65" dirty="0">
                <a:latin typeface="Times New Roman"/>
                <a:cs typeface="Times New Roman"/>
              </a:rPr>
              <a:t>C</a:t>
            </a:r>
            <a:r>
              <a:rPr sz="3525" i="1" spc="97" baseline="-18912" dirty="0">
                <a:latin typeface="Palatino Linotype"/>
                <a:cs typeface="Palatino Linotype"/>
              </a:rPr>
              <a:t>ba</a:t>
            </a:r>
            <a:r>
              <a:rPr sz="3300" b="1" spc="65" dirty="0">
                <a:latin typeface="Times New Roman"/>
                <a:cs typeface="Times New Roman"/>
              </a:rPr>
              <a:t>r</a:t>
            </a:r>
            <a:r>
              <a:rPr sz="3525" i="1" spc="97" baseline="-18912" dirty="0">
                <a:latin typeface="Palatino Linotype"/>
                <a:cs typeface="Palatino Linotype"/>
              </a:rPr>
              <a:t>a</a:t>
            </a:r>
            <a:endParaRPr sz="3525" baseline="-18912">
              <a:latin typeface="Palatino Linotype"/>
              <a:cs typeface="Palatino Linotype"/>
            </a:endParaRPr>
          </a:p>
          <a:p>
            <a:pPr marL="3712845">
              <a:lnSpc>
                <a:spcPct val="100000"/>
              </a:lnSpc>
              <a:spcBef>
                <a:spcPts val="4375"/>
              </a:spcBef>
            </a:pPr>
            <a:r>
              <a:rPr sz="2450" spc="-45" dirty="0">
                <a:latin typeface="Arial"/>
                <a:cs typeface="Arial"/>
              </a:rPr>
              <a:t>takes </a:t>
            </a:r>
            <a:r>
              <a:rPr sz="2450" spc="-30" dirty="0">
                <a:latin typeface="Arial"/>
                <a:cs typeface="Arial"/>
              </a:rPr>
              <a:t>coordinates </a:t>
            </a:r>
            <a:r>
              <a:rPr sz="2450" spc="75" dirty="0">
                <a:latin typeface="Arial"/>
                <a:cs typeface="Arial"/>
              </a:rPr>
              <a:t>in </a:t>
            </a:r>
            <a:r>
              <a:rPr sz="2450" spc="-20" dirty="0">
                <a:latin typeface="Arial"/>
                <a:cs typeface="Arial"/>
              </a:rPr>
              <a:t>frame</a:t>
            </a:r>
            <a:r>
              <a:rPr sz="2450" spc="250" dirty="0">
                <a:latin typeface="Arial"/>
                <a:cs typeface="Arial"/>
              </a:rPr>
              <a:t> </a:t>
            </a:r>
            <a:r>
              <a:rPr sz="2450" i="1" spc="-55" dirty="0">
                <a:latin typeface="Trebuchet MS"/>
                <a:cs typeface="Trebuchet MS"/>
              </a:rPr>
              <a:t>a</a:t>
            </a:r>
            <a:endParaRPr sz="2450">
              <a:latin typeface="Trebuchet MS"/>
              <a:cs typeface="Trebuchet MS"/>
            </a:endParaRPr>
          </a:p>
          <a:p>
            <a:pPr marL="3608070">
              <a:lnSpc>
                <a:spcPct val="100000"/>
              </a:lnSpc>
              <a:spcBef>
                <a:spcPts val="25"/>
              </a:spcBef>
            </a:pPr>
            <a:r>
              <a:rPr sz="2450" spc="-35" dirty="0">
                <a:latin typeface="Arial"/>
                <a:cs typeface="Arial"/>
              </a:rPr>
              <a:t>and rotates </a:t>
            </a:r>
            <a:r>
              <a:rPr sz="2450" spc="10" dirty="0">
                <a:latin typeface="Arial"/>
                <a:cs typeface="Arial"/>
              </a:rPr>
              <a:t>them </a:t>
            </a:r>
            <a:r>
              <a:rPr sz="2450" spc="40" dirty="0">
                <a:latin typeface="Arial"/>
                <a:cs typeface="Arial"/>
              </a:rPr>
              <a:t>into </a:t>
            </a:r>
            <a:r>
              <a:rPr sz="2450" spc="-20" dirty="0">
                <a:latin typeface="Arial"/>
                <a:cs typeface="Arial"/>
              </a:rPr>
              <a:t>frame</a:t>
            </a:r>
            <a:r>
              <a:rPr sz="2450" spc="350" dirty="0">
                <a:latin typeface="Arial"/>
                <a:cs typeface="Arial"/>
              </a:rPr>
              <a:t> </a:t>
            </a:r>
            <a:r>
              <a:rPr sz="2450" i="1" spc="10" dirty="0">
                <a:latin typeface="Trebuchet MS"/>
                <a:cs typeface="Trebuchet MS"/>
              </a:rPr>
              <a:t>b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836166" y="8318953"/>
            <a:ext cx="511809" cy="313690"/>
          </a:xfrm>
          <a:custGeom>
            <a:avLst/>
            <a:gdLst/>
            <a:ahLst/>
            <a:cxnLst/>
            <a:rect l="l" t="t" r="r" b="b"/>
            <a:pathLst>
              <a:path w="511810" h="313690">
                <a:moveTo>
                  <a:pt x="511304" y="313076"/>
                </a:moveTo>
                <a:lnTo>
                  <a:pt x="13394" y="8201"/>
                </a:lnTo>
                <a:lnTo>
                  <a:pt x="0" y="0"/>
                </a:lnTo>
              </a:path>
            </a:pathLst>
          </a:custGeom>
          <a:ln w="3141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31688" y="8254979"/>
            <a:ext cx="154305" cy="131445"/>
          </a:xfrm>
          <a:custGeom>
            <a:avLst/>
            <a:gdLst/>
            <a:ahLst/>
            <a:cxnLst/>
            <a:rect l="l" t="t" r="r" b="b"/>
            <a:pathLst>
              <a:path w="154304" h="131445">
                <a:moveTo>
                  <a:pt x="0" y="0"/>
                </a:moveTo>
                <a:lnTo>
                  <a:pt x="81785" y="131112"/>
                </a:lnTo>
                <a:lnTo>
                  <a:pt x="153960" y="13238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61278" y="2681980"/>
            <a:ext cx="6299200" cy="3533140"/>
          </a:xfrm>
          <a:custGeom>
            <a:avLst/>
            <a:gdLst/>
            <a:ahLst/>
            <a:cxnLst/>
            <a:rect l="l" t="t" r="r" b="b"/>
            <a:pathLst>
              <a:path w="6299200" h="3533140">
                <a:moveTo>
                  <a:pt x="0" y="3532887"/>
                </a:moveTo>
                <a:lnTo>
                  <a:pt x="6280355" y="10244"/>
                </a:lnTo>
                <a:lnTo>
                  <a:pt x="629862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98602" y="2606169"/>
            <a:ext cx="196850" cy="163195"/>
          </a:xfrm>
          <a:custGeom>
            <a:avLst/>
            <a:gdLst/>
            <a:ahLst/>
            <a:cxnLst/>
            <a:rect l="l" t="t" r="r" b="b"/>
            <a:pathLst>
              <a:path w="196850" h="163194">
                <a:moveTo>
                  <a:pt x="196454" y="0"/>
                </a:moveTo>
                <a:lnTo>
                  <a:pt x="0" y="9343"/>
                </a:lnTo>
                <a:lnTo>
                  <a:pt x="86060" y="162767"/>
                </a:lnTo>
                <a:lnTo>
                  <a:pt x="1964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4278" y="2800973"/>
            <a:ext cx="1301115" cy="2125980"/>
          </a:xfrm>
          <a:custGeom>
            <a:avLst/>
            <a:gdLst/>
            <a:ahLst/>
            <a:cxnLst/>
            <a:rect l="l" t="t" r="r" b="b"/>
            <a:pathLst>
              <a:path w="1301115" h="2125979">
                <a:moveTo>
                  <a:pt x="0" y="2125380"/>
                </a:moveTo>
                <a:lnTo>
                  <a:pt x="1289574" y="17863"/>
                </a:lnTo>
                <a:lnTo>
                  <a:pt x="1300505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18829" y="2668786"/>
            <a:ext cx="167005" cy="196215"/>
          </a:xfrm>
          <a:custGeom>
            <a:avLst/>
            <a:gdLst/>
            <a:ahLst/>
            <a:cxnLst/>
            <a:rect l="l" t="t" r="r" b="b"/>
            <a:pathLst>
              <a:path w="167004" h="196214">
                <a:moveTo>
                  <a:pt x="166832" y="0"/>
                </a:moveTo>
                <a:lnTo>
                  <a:pt x="0" y="104142"/>
                </a:lnTo>
                <a:lnTo>
                  <a:pt x="150047" y="195956"/>
                </a:lnTo>
                <a:lnTo>
                  <a:pt x="1668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524637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755" dirty="0">
                <a:solidFill>
                  <a:srgbClr val="002A5C"/>
                </a:solidFill>
                <a:latin typeface="Tahoma"/>
                <a:cs typeface="Tahoma"/>
              </a:rPr>
              <a:t>T</a:t>
            </a:r>
            <a:r>
              <a:rPr sz="5900" spc="-500" dirty="0">
                <a:solidFill>
                  <a:srgbClr val="002A5C"/>
                </a:solidFill>
                <a:latin typeface="Tahoma"/>
                <a:cs typeface="Tahoma"/>
              </a:rPr>
              <a:t>ransformations</a:t>
            </a:r>
            <a:endParaRPr sz="59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70837" y="6233666"/>
            <a:ext cx="1675764" cy="0"/>
          </a:xfrm>
          <a:custGeom>
            <a:avLst/>
            <a:gdLst/>
            <a:ahLst/>
            <a:cxnLst/>
            <a:rect l="l" t="t" r="r" b="b"/>
            <a:pathLst>
              <a:path w="1675765">
                <a:moveTo>
                  <a:pt x="0" y="0"/>
                </a:moveTo>
                <a:lnTo>
                  <a:pt x="1644333" y="0"/>
                </a:lnTo>
                <a:lnTo>
                  <a:pt x="1675745" y="0"/>
                </a:lnTo>
              </a:path>
            </a:pathLst>
          </a:custGeom>
          <a:ln w="62825">
            <a:solidFill>
              <a:srgbClr val="00A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5171" y="610801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84971" y="6207286"/>
            <a:ext cx="1167130" cy="786130"/>
          </a:xfrm>
          <a:custGeom>
            <a:avLst/>
            <a:gdLst/>
            <a:ahLst/>
            <a:cxnLst/>
            <a:rect l="l" t="t" r="r" b="b"/>
            <a:pathLst>
              <a:path w="1167129" h="786129">
                <a:moveTo>
                  <a:pt x="1167044" y="0"/>
                </a:moveTo>
                <a:lnTo>
                  <a:pt x="26055" y="768394"/>
                </a:lnTo>
                <a:lnTo>
                  <a:pt x="0" y="785941"/>
                </a:lnTo>
              </a:path>
            </a:pathLst>
          </a:custGeom>
          <a:ln w="62825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02585" y="6871461"/>
            <a:ext cx="278765" cy="245110"/>
          </a:xfrm>
          <a:custGeom>
            <a:avLst/>
            <a:gdLst/>
            <a:ahLst/>
            <a:cxnLst/>
            <a:rect l="l" t="t" r="r" b="b"/>
            <a:pathLst>
              <a:path w="278764" h="245109">
                <a:moveTo>
                  <a:pt x="138254" y="0"/>
                </a:moveTo>
                <a:lnTo>
                  <a:pt x="0" y="244593"/>
                </a:lnTo>
                <a:lnTo>
                  <a:pt x="278628" y="208440"/>
                </a:lnTo>
                <a:lnTo>
                  <a:pt x="13825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44348" y="4138505"/>
            <a:ext cx="0" cy="2141220"/>
          </a:xfrm>
          <a:custGeom>
            <a:avLst/>
            <a:gdLst/>
            <a:ahLst/>
            <a:cxnLst/>
            <a:rect l="l" t="t" r="r" b="b"/>
            <a:pathLst>
              <a:path h="2141220">
                <a:moveTo>
                  <a:pt x="0" y="0"/>
                </a:moveTo>
                <a:lnTo>
                  <a:pt x="0" y="2140912"/>
                </a:lnTo>
              </a:path>
            </a:pathLst>
          </a:custGeom>
          <a:ln w="62825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8697" y="391861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5952" y="6105840"/>
            <a:ext cx="216791" cy="237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37935" y="6926492"/>
            <a:ext cx="462280" cy="196850"/>
          </a:xfrm>
          <a:custGeom>
            <a:avLst/>
            <a:gdLst/>
            <a:ahLst/>
            <a:cxnLst/>
            <a:rect l="l" t="t" r="r" b="b"/>
            <a:pathLst>
              <a:path w="462279" h="196850">
                <a:moveTo>
                  <a:pt x="342774" y="0"/>
                </a:moveTo>
                <a:lnTo>
                  <a:pt x="332722" y="9549"/>
                </a:lnTo>
                <a:lnTo>
                  <a:pt x="341777" y="22106"/>
                </a:lnTo>
                <a:lnTo>
                  <a:pt x="352010" y="34616"/>
                </a:lnTo>
                <a:lnTo>
                  <a:pt x="362902" y="46655"/>
                </a:lnTo>
                <a:lnTo>
                  <a:pt x="378962" y="62825"/>
                </a:lnTo>
                <a:lnTo>
                  <a:pt x="380972" y="65840"/>
                </a:lnTo>
                <a:lnTo>
                  <a:pt x="380972" y="75390"/>
                </a:lnTo>
                <a:lnTo>
                  <a:pt x="372931" y="81421"/>
                </a:lnTo>
                <a:lnTo>
                  <a:pt x="0" y="81421"/>
                </a:lnTo>
                <a:lnTo>
                  <a:pt x="0" y="114593"/>
                </a:lnTo>
                <a:lnTo>
                  <a:pt x="376449" y="114593"/>
                </a:lnTo>
                <a:lnTo>
                  <a:pt x="380470" y="119619"/>
                </a:lnTo>
                <a:lnTo>
                  <a:pt x="380470" y="128666"/>
                </a:lnTo>
                <a:lnTo>
                  <a:pt x="377957" y="134194"/>
                </a:lnTo>
                <a:lnTo>
                  <a:pt x="373433" y="138718"/>
                </a:lnTo>
                <a:lnTo>
                  <a:pt x="362258" y="150498"/>
                </a:lnTo>
                <a:lnTo>
                  <a:pt x="351507" y="162466"/>
                </a:lnTo>
                <a:lnTo>
                  <a:pt x="341416" y="174622"/>
                </a:lnTo>
                <a:lnTo>
                  <a:pt x="332220" y="186968"/>
                </a:lnTo>
                <a:lnTo>
                  <a:pt x="342272" y="196517"/>
                </a:lnTo>
                <a:lnTo>
                  <a:pt x="368172" y="168301"/>
                </a:lnTo>
                <a:lnTo>
                  <a:pt x="396427" y="141922"/>
                </a:lnTo>
                <a:lnTo>
                  <a:pt x="427510" y="118841"/>
                </a:lnTo>
                <a:lnTo>
                  <a:pt x="461891" y="100520"/>
                </a:lnTo>
                <a:lnTo>
                  <a:pt x="461891" y="95494"/>
                </a:lnTo>
                <a:lnTo>
                  <a:pt x="427518" y="77392"/>
                </a:lnTo>
                <a:lnTo>
                  <a:pt x="396490" y="54343"/>
                </a:lnTo>
                <a:lnTo>
                  <a:pt x="368384" y="27996"/>
                </a:lnTo>
                <a:lnTo>
                  <a:pt x="34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76450" y="6033843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51256" y="5453621"/>
            <a:ext cx="5372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950" i="1" spc="-7" baseline="-10942" dirty="0">
                <a:latin typeface="Palatino Linotype"/>
                <a:cs typeface="Palatino Linotype"/>
              </a:rPr>
              <a:t>r</a:t>
            </a:r>
            <a:r>
              <a:rPr sz="4950" i="1" spc="-359" baseline="-10942" dirty="0">
                <a:latin typeface="Palatino Linotype"/>
                <a:cs typeface="Palatino Linotype"/>
              </a:rPr>
              <a:t> </a:t>
            </a:r>
            <a:r>
              <a:rPr sz="2350" i="1" spc="-70" dirty="0">
                <a:latin typeface="Palatino Linotype"/>
                <a:cs typeface="Palatino Linotype"/>
              </a:rPr>
              <a:t>vi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54749" y="8307854"/>
            <a:ext cx="10858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i="1" spc="-5" dirty="0">
                <a:latin typeface="Palatino Linotype"/>
                <a:cs typeface="Palatino Linotype"/>
              </a:rPr>
              <a:t>i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92847" y="8267431"/>
            <a:ext cx="10858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i="1" spc="-5" dirty="0">
                <a:latin typeface="Palatino Linotype"/>
                <a:cs typeface="Palatino Linotype"/>
              </a:rPr>
              <a:t>i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39956" y="8016620"/>
            <a:ext cx="28803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b="1" spc="5" dirty="0">
                <a:latin typeface="Times New Roman"/>
                <a:cs typeface="Times New Roman"/>
              </a:rPr>
              <a:t>r</a:t>
            </a:r>
            <a:r>
              <a:rPr sz="3525" i="1" spc="7" baseline="31914" dirty="0">
                <a:latin typeface="Palatino Linotype"/>
                <a:cs typeface="Palatino Linotype"/>
              </a:rPr>
              <a:t>pi </a:t>
            </a:r>
            <a:r>
              <a:rPr sz="3300" spc="-365" dirty="0">
                <a:latin typeface="Lucida Sans Unicode"/>
                <a:cs typeface="Lucida Sans Unicode"/>
              </a:rPr>
              <a:t>= </a:t>
            </a:r>
            <a:r>
              <a:rPr sz="3300" b="1" spc="-50" dirty="0">
                <a:latin typeface="Times New Roman"/>
                <a:cs typeface="Times New Roman"/>
              </a:rPr>
              <a:t>r</a:t>
            </a:r>
            <a:r>
              <a:rPr sz="3525" i="1" spc="-75" baseline="28368" dirty="0">
                <a:latin typeface="Palatino Linotype"/>
                <a:cs typeface="Palatino Linotype"/>
              </a:rPr>
              <a:t>vi </a:t>
            </a:r>
            <a:r>
              <a:rPr sz="3300" spc="-365" dirty="0">
                <a:latin typeface="Lucida Sans Unicode"/>
                <a:cs typeface="Lucida Sans Unicode"/>
              </a:rPr>
              <a:t>+</a:t>
            </a:r>
            <a:r>
              <a:rPr sz="3300" spc="-200" dirty="0">
                <a:latin typeface="Lucida Sans Unicode"/>
                <a:cs typeface="Lucida Sans Unicode"/>
              </a:rPr>
              <a:t> </a:t>
            </a:r>
            <a:r>
              <a:rPr sz="3300" b="1" spc="-45" dirty="0">
                <a:latin typeface="Times New Roman"/>
                <a:cs typeface="Times New Roman"/>
              </a:rPr>
              <a:t>C</a:t>
            </a:r>
            <a:r>
              <a:rPr sz="3525" i="1" spc="-67" baseline="-18912" dirty="0">
                <a:latin typeface="Palatino Linotype"/>
                <a:cs typeface="Palatino Linotype"/>
              </a:rPr>
              <a:t>iv</a:t>
            </a:r>
            <a:r>
              <a:rPr sz="3300" b="1" spc="-45" dirty="0">
                <a:latin typeface="Times New Roman"/>
                <a:cs typeface="Times New Roman"/>
              </a:rPr>
              <a:t>r</a:t>
            </a:r>
            <a:r>
              <a:rPr sz="3525" i="1" spc="-67" baseline="31914" dirty="0">
                <a:latin typeface="Palatino Linotype"/>
                <a:cs typeface="Palatino Linotype"/>
              </a:rPr>
              <a:t>pv</a:t>
            </a:r>
            <a:endParaRPr sz="3525" baseline="31914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87097" y="8244513"/>
            <a:ext cx="1574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i="1" spc="-140" dirty="0">
                <a:latin typeface="Palatino Linotype"/>
                <a:cs typeface="Palatino Linotype"/>
              </a:rPr>
              <a:t>v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703978" y="2377031"/>
            <a:ext cx="253365" cy="267970"/>
          </a:xfrm>
          <a:custGeom>
            <a:avLst/>
            <a:gdLst/>
            <a:ahLst/>
            <a:cxnLst/>
            <a:rect l="l" t="t" r="r" b="b"/>
            <a:pathLst>
              <a:path w="253365" h="267969">
                <a:moveTo>
                  <a:pt x="126535" y="0"/>
                </a:moveTo>
                <a:lnTo>
                  <a:pt x="78353" y="9798"/>
                </a:lnTo>
                <a:lnTo>
                  <a:pt x="35998" y="39193"/>
                </a:lnTo>
                <a:lnTo>
                  <a:pt x="11999" y="73925"/>
                </a:lnTo>
                <a:lnTo>
                  <a:pt x="0" y="113332"/>
                </a:lnTo>
                <a:lnTo>
                  <a:pt x="0" y="154298"/>
                </a:lnTo>
                <a:lnTo>
                  <a:pt x="11999" y="193705"/>
                </a:lnTo>
                <a:lnTo>
                  <a:pt x="35998" y="228437"/>
                </a:lnTo>
                <a:lnTo>
                  <a:pt x="78353" y="257832"/>
                </a:lnTo>
                <a:lnTo>
                  <a:pt x="126535" y="267630"/>
                </a:lnTo>
                <a:lnTo>
                  <a:pt x="174717" y="257832"/>
                </a:lnTo>
                <a:lnTo>
                  <a:pt x="217071" y="228437"/>
                </a:lnTo>
                <a:lnTo>
                  <a:pt x="241071" y="193705"/>
                </a:lnTo>
                <a:lnTo>
                  <a:pt x="253070" y="154298"/>
                </a:lnTo>
                <a:lnTo>
                  <a:pt x="253070" y="113332"/>
                </a:lnTo>
                <a:lnTo>
                  <a:pt x="241071" y="73925"/>
                </a:lnTo>
                <a:lnTo>
                  <a:pt x="217071" y="39193"/>
                </a:lnTo>
                <a:lnTo>
                  <a:pt x="174717" y="9798"/>
                </a:lnTo>
                <a:lnTo>
                  <a:pt x="126535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018347" y="2081477"/>
            <a:ext cx="258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Times New Roman"/>
                <a:cs typeface="Times New Roman"/>
              </a:rPr>
              <a:t>P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411066" y="3734402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485874" y="3126427"/>
            <a:ext cx="6045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950" i="1" spc="-7" baseline="-14309" dirty="0">
                <a:latin typeface="Palatino Linotype"/>
                <a:cs typeface="Palatino Linotype"/>
              </a:rPr>
              <a:t>r</a:t>
            </a:r>
            <a:r>
              <a:rPr sz="4950" i="1" spc="-352" baseline="-14309" dirty="0">
                <a:latin typeface="Palatino Linotype"/>
                <a:cs typeface="Palatino Linotype"/>
              </a:rPr>
              <a:t> </a:t>
            </a:r>
            <a:r>
              <a:rPr sz="2350" i="1" spc="-70" dirty="0">
                <a:latin typeface="Palatino Linotype"/>
                <a:cs typeface="Palatino Linotype"/>
              </a:rPr>
              <a:t>pv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23605" y="3920488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498413" y="3312514"/>
            <a:ext cx="5549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950" i="1" spc="-7" baseline="-14309" dirty="0">
                <a:latin typeface="Palatino Linotype"/>
                <a:cs typeface="Palatino Linotype"/>
              </a:rPr>
              <a:t>r</a:t>
            </a:r>
            <a:r>
              <a:rPr sz="4950" i="1" spc="-359" baseline="-14309" dirty="0">
                <a:latin typeface="Palatino Linotype"/>
                <a:cs typeface="Palatino Linotype"/>
              </a:rPr>
              <a:t> </a:t>
            </a:r>
            <a:r>
              <a:rPr sz="2350" i="1" dirty="0">
                <a:latin typeface="Palatino Linotype"/>
                <a:cs typeface="Palatino Linotype"/>
              </a:rPr>
              <a:t>pi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769439" y="8435863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50779" y="8435863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7737" y="8435863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844245" y="6329516"/>
            <a:ext cx="2702560" cy="2134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0225" algn="ctr">
              <a:lnSpc>
                <a:spcPts val="4355"/>
              </a:lnSpc>
              <a:spcBef>
                <a:spcPts val="105"/>
              </a:spcBef>
            </a:pPr>
            <a:r>
              <a:rPr sz="3950" spc="365" dirty="0">
                <a:latin typeface="Lucida Sans Unicode"/>
                <a:cs typeface="Lucida Sans Unicode"/>
              </a:rPr>
              <a:t>ℱ</a:t>
            </a:r>
            <a:endParaRPr sz="3950">
              <a:latin typeface="Lucida Sans Unicode"/>
              <a:cs typeface="Lucida Sans Unicode"/>
            </a:endParaRPr>
          </a:p>
          <a:p>
            <a:pPr marR="748030" algn="r">
              <a:lnSpc>
                <a:spcPts val="2975"/>
              </a:lnSpc>
            </a:pPr>
            <a:r>
              <a:rPr sz="2800" i="1" dirty="0">
                <a:latin typeface="Palatino Linotype"/>
                <a:cs typeface="Palatino Linotype"/>
              </a:rPr>
              <a:t>i</a:t>
            </a:r>
            <a:endParaRPr sz="2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1118870" algn="l"/>
              </a:tabLst>
            </a:pPr>
            <a:r>
              <a:rPr sz="3300" i="1" spc="-5" dirty="0">
                <a:latin typeface="Palatino Linotype"/>
                <a:cs typeface="Palatino Linotype"/>
              </a:rPr>
              <a:t>r</a:t>
            </a:r>
            <a:r>
              <a:rPr sz="3300" i="1" spc="-175" dirty="0">
                <a:latin typeface="Palatino Linotype"/>
                <a:cs typeface="Palatino Linotype"/>
              </a:rPr>
              <a:t> </a:t>
            </a:r>
            <a:r>
              <a:rPr sz="3525" i="1" baseline="20094" dirty="0">
                <a:latin typeface="Palatino Linotype"/>
                <a:cs typeface="Palatino Linotype"/>
              </a:rPr>
              <a:t>pi</a:t>
            </a:r>
            <a:r>
              <a:rPr sz="3525" i="1" spc="494" baseline="20094" dirty="0">
                <a:latin typeface="Palatino Linotype"/>
                <a:cs typeface="Palatino Linotype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	</a:t>
            </a:r>
            <a:r>
              <a:rPr sz="3300" i="1" spc="-5" dirty="0">
                <a:latin typeface="Palatino Linotype"/>
                <a:cs typeface="Palatino Linotype"/>
              </a:rPr>
              <a:t>r </a:t>
            </a:r>
            <a:r>
              <a:rPr sz="3525" i="1" spc="-104" baseline="15366" dirty="0">
                <a:latin typeface="Palatino Linotype"/>
                <a:cs typeface="Palatino Linotype"/>
              </a:rPr>
              <a:t>vi </a:t>
            </a:r>
            <a:r>
              <a:rPr sz="3300" spc="-365" dirty="0">
                <a:latin typeface="Lucida Sans Unicode"/>
                <a:cs typeface="Lucida Sans Unicode"/>
              </a:rPr>
              <a:t>+ </a:t>
            </a:r>
            <a:r>
              <a:rPr sz="3300" i="1" spc="-5" dirty="0">
                <a:latin typeface="Palatino Linotype"/>
                <a:cs typeface="Palatino Linotype"/>
              </a:rPr>
              <a:t>r</a:t>
            </a:r>
            <a:r>
              <a:rPr sz="3300" i="1" spc="-180" dirty="0">
                <a:latin typeface="Palatino Linotype"/>
                <a:cs typeface="Palatino Linotype"/>
              </a:rPr>
              <a:t> </a:t>
            </a:r>
            <a:r>
              <a:rPr sz="3525" i="1" spc="-104" baseline="20094" dirty="0">
                <a:latin typeface="Palatino Linotype"/>
                <a:cs typeface="Palatino Linotype"/>
              </a:rPr>
              <a:t>pv</a:t>
            </a:r>
            <a:endParaRPr sz="3525" baseline="20094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87804" y="8332285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04134" y="0"/>
                </a:lnTo>
                <a:lnTo>
                  <a:pt x="1530311" y="0"/>
                </a:lnTo>
              </a:path>
            </a:pathLst>
          </a:custGeom>
          <a:ln w="52354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91938" y="8225482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90099" y="5724206"/>
            <a:ext cx="462280" cy="196850"/>
          </a:xfrm>
          <a:custGeom>
            <a:avLst/>
            <a:gdLst/>
            <a:ahLst/>
            <a:cxnLst/>
            <a:rect l="l" t="t" r="r" b="b"/>
            <a:pathLst>
              <a:path w="462279" h="196850">
                <a:moveTo>
                  <a:pt x="342778" y="0"/>
                </a:moveTo>
                <a:lnTo>
                  <a:pt x="332725" y="9549"/>
                </a:lnTo>
                <a:lnTo>
                  <a:pt x="341780" y="22106"/>
                </a:lnTo>
                <a:lnTo>
                  <a:pt x="352013" y="34616"/>
                </a:lnTo>
                <a:lnTo>
                  <a:pt x="362905" y="46655"/>
                </a:lnTo>
                <a:lnTo>
                  <a:pt x="378965" y="62825"/>
                </a:lnTo>
                <a:lnTo>
                  <a:pt x="380975" y="65840"/>
                </a:lnTo>
                <a:lnTo>
                  <a:pt x="380975" y="75390"/>
                </a:lnTo>
                <a:lnTo>
                  <a:pt x="372934" y="81421"/>
                </a:lnTo>
                <a:lnTo>
                  <a:pt x="0" y="81421"/>
                </a:lnTo>
                <a:lnTo>
                  <a:pt x="0" y="114593"/>
                </a:lnTo>
                <a:lnTo>
                  <a:pt x="376452" y="114593"/>
                </a:lnTo>
                <a:lnTo>
                  <a:pt x="380473" y="119619"/>
                </a:lnTo>
                <a:lnTo>
                  <a:pt x="380473" y="128666"/>
                </a:lnTo>
                <a:lnTo>
                  <a:pt x="377960" y="134194"/>
                </a:lnTo>
                <a:lnTo>
                  <a:pt x="373436" y="138718"/>
                </a:lnTo>
                <a:lnTo>
                  <a:pt x="362261" y="150498"/>
                </a:lnTo>
                <a:lnTo>
                  <a:pt x="351510" y="162466"/>
                </a:lnTo>
                <a:lnTo>
                  <a:pt x="341419" y="174622"/>
                </a:lnTo>
                <a:lnTo>
                  <a:pt x="332223" y="186968"/>
                </a:lnTo>
                <a:lnTo>
                  <a:pt x="342275" y="196517"/>
                </a:lnTo>
                <a:lnTo>
                  <a:pt x="368175" y="168301"/>
                </a:lnTo>
                <a:lnTo>
                  <a:pt x="396430" y="141922"/>
                </a:lnTo>
                <a:lnTo>
                  <a:pt x="427513" y="118841"/>
                </a:lnTo>
                <a:lnTo>
                  <a:pt x="461894" y="100520"/>
                </a:lnTo>
                <a:lnTo>
                  <a:pt x="461894" y="95494"/>
                </a:lnTo>
                <a:lnTo>
                  <a:pt x="427521" y="77392"/>
                </a:lnTo>
                <a:lnTo>
                  <a:pt x="396493" y="54343"/>
                </a:lnTo>
                <a:lnTo>
                  <a:pt x="368387" y="27996"/>
                </a:lnTo>
                <a:lnTo>
                  <a:pt x="342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369357" y="5127229"/>
            <a:ext cx="645795" cy="958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355"/>
              </a:lnSpc>
              <a:spcBef>
                <a:spcPts val="105"/>
              </a:spcBef>
            </a:pPr>
            <a:r>
              <a:rPr sz="3950" spc="365" dirty="0">
                <a:latin typeface="Lucida Sans Unicode"/>
                <a:cs typeface="Lucida Sans Unicode"/>
              </a:rPr>
              <a:t>ℱ</a:t>
            </a:r>
            <a:endParaRPr sz="3950">
              <a:latin typeface="Lucida Sans Unicode"/>
              <a:cs typeface="Lucida Sans Unicode"/>
            </a:endParaRPr>
          </a:p>
          <a:p>
            <a:pPr marR="5080" algn="r">
              <a:lnSpc>
                <a:spcPts val="2975"/>
              </a:lnSpc>
            </a:pPr>
            <a:r>
              <a:rPr sz="2800" i="1" spc="-155" dirty="0">
                <a:latin typeface="Palatino Linotype"/>
                <a:cs typeface="Palatino Linotype"/>
              </a:rPr>
              <a:t>v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261278" y="4935671"/>
            <a:ext cx="4944110" cy="1279525"/>
          </a:xfrm>
          <a:custGeom>
            <a:avLst/>
            <a:gdLst/>
            <a:ahLst/>
            <a:cxnLst/>
            <a:rect l="l" t="t" r="r" b="b"/>
            <a:pathLst>
              <a:path w="4944109" h="1279525">
                <a:moveTo>
                  <a:pt x="0" y="1279196"/>
                </a:moveTo>
                <a:lnTo>
                  <a:pt x="4923345" y="5246"/>
                </a:lnTo>
                <a:lnTo>
                  <a:pt x="4943619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62589" y="4855767"/>
            <a:ext cx="192405" cy="170815"/>
          </a:xfrm>
          <a:custGeom>
            <a:avLst/>
            <a:gdLst/>
            <a:ahLst/>
            <a:cxnLst/>
            <a:rect l="l" t="t" r="r" b="b"/>
            <a:pathLst>
              <a:path w="192404" h="170814">
                <a:moveTo>
                  <a:pt x="0" y="0"/>
                </a:moveTo>
                <a:lnTo>
                  <a:pt x="44066" y="170301"/>
                </a:lnTo>
                <a:lnTo>
                  <a:pt x="192334" y="410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31905" y="4616369"/>
            <a:ext cx="1650364" cy="291465"/>
          </a:xfrm>
          <a:custGeom>
            <a:avLst/>
            <a:gdLst/>
            <a:ahLst/>
            <a:cxnLst/>
            <a:rect l="l" t="t" r="r" b="b"/>
            <a:pathLst>
              <a:path w="1650365" h="291464">
                <a:moveTo>
                  <a:pt x="0" y="290990"/>
                </a:moveTo>
                <a:lnTo>
                  <a:pt x="1619352" y="5454"/>
                </a:lnTo>
                <a:lnTo>
                  <a:pt x="1650287" y="0"/>
                </a:lnTo>
              </a:path>
            </a:pathLst>
          </a:custGeom>
          <a:ln w="62825">
            <a:solidFill>
              <a:srgbClr val="00A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929437" y="4498082"/>
            <a:ext cx="269875" cy="247650"/>
          </a:xfrm>
          <a:custGeom>
            <a:avLst/>
            <a:gdLst/>
            <a:ahLst/>
            <a:cxnLst/>
            <a:rect l="l" t="t" r="r" b="b"/>
            <a:pathLst>
              <a:path w="269875" h="247650">
                <a:moveTo>
                  <a:pt x="0" y="0"/>
                </a:moveTo>
                <a:lnTo>
                  <a:pt x="43642" y="247483"/>
                </a:lnTo>
                <a:lnTo>
                  <a:pt x="269300" y="80103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95950" y="4884647"/>
            <a:ext cx="1013460" cy="977265"/>
          </a:xfrm>
          <a:custGeom>
            <a:avLst/>
            <a:gdLst/>
            <a:ahLst/>
            <a:cxnLst/>
            <a:rect l="l" t="t" r="r" b="b"/>
            <a:pathLst>
              <a:path w="1013459" h="977264">
                <a:moveTo>
                  <a:pt x="1012837" y="0"/>
                </a:moveTo>
                <a:lnTo>
                  <a:pt x="22612" y="954851"/>
                </a:lnTo>
                <a:lnTo>
                  <a:pt x="0" y="976656"/>
                </a:lnTo>
              </a:path>
            </a:pathLst>
          </a:custGeom>
          <a:ln w="62825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137665" y="5749050"/>
            <a:ext cx="268605" cy="265430"/>
          </a:xfrm>
          <a:custGeom>
            <a:avLst/>
            <a:gdLst/>
            <a:ahLst/>
            <a:cxnLst/>
            <a:rect l="l" t="t" r="r" b="b"/>
            <a:pathLst>
              <a:path w="268604" h="265429">
                <a:moveTo>
                  <a:pt x="93679" y="0"/>
                </a:moveTo>
                <a:lnTo>
                  <a:pt x="0" y="264885"/>
                </a:lnTo>
                <a:lnTo>
                  <a:pt x="268116" y="180898"/>
                </a:lnTo>
                <a:lnTo>
                  <a:pt x="9367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941997" y="2848626"/>
            <a:ext cx="372110" cy="2108835"/>
          </a:xfrm>
          <a:custGeom>
            <a:avLst/>
            <a:gdLst/>
            <a:ahLst/>
            <a:cxnLst/>
            <a:rect l="l" t="t" r="r" b="b"/>
            <a:pathLst>
              <a:path w="372109" h="2108835">
                <a:moveTo>
                  <a:pt x="371765" y="2108387"/>
                </a:moveTo>
                <a:lnTo>
                  <a:pt x="5454" y="30935"/>
                </a:lnTo>
                <a:lnTo>
                  <a:pt x="0" y="0"/>
                </a:lnTo>
              </a:path>
            </a:pathLst>
          </a:custGeom>
          <a:ln w="62825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23710" y="2632079"/>
            <a:ext cx="247650" cy="269875"/>
          </a:xfrm>
          <a:custGeom>
            <a:avLst/>
            <a:gdLst/>
            <a:ahLst/>
            <a:cxnLst/>
            <a:rect l="l" t="t" r="r" b="b"/>
            <a:pathLst>
              <a:path w="247650" h="269875">
                <a:moveTo>
                  <a:pt x="80103" y="0"/>
                </a:moveTo>
                <a:lnTo>
                  <a:pt x="0" y="269302"/>
                </a:lnTo>
                <a:lnTo>
                  <a:pt x="247483" y="225664"/>
                </a:lnTo>
                <a:lnTo>
                  <a:pt x="80103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97461" y="4786073"/>
            <a:ext cx="213497" cy="233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62741" y="4231818"/>
            <a:ext cx="319639" cy="178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062742" y="4231818"/>
            <a:ext cx="320040" cy="178435"/>
          </a:xfrm>
          <a:custGeom>
            <a:avLst/>
            <a:gdLst/>
            <a:ahLst/>
            <a:cxnLst/>
            <a:rect l="l" t="t" r="r" b="b"/>
            <a:pathLst>
              <a:path w="320040" h="178435">
                <a:moveTo>
                  <a:pt x="132023" y="2988"/>
                </a:moveTo>
                <a:lnTo>
                  <a:pt x="73591" y="26539"/>
                </a:lnTo>
                <a:lnTo>
                  <a:pt x="27061" y="72310"/>
                </a:lnTo>
                <a:lnTo>
                  <a:pt x="4254" y="123769"/>
                </a:lnTo>
                <a:lnTo>
                  <a:pt x="0" y="150835"/>
                </a:lnTo>
                <a:lnTo>
                  <a:pt x="169" y="178047"/>
                </a:lnTo>
                <a:lnTo>
                  <a:pt x="319639" y="116412"/>
                </a:lnTo>
                <a:lnTo>
                  <a:pt x="309673" y="91089"/>
                </a:lnTo>
                <a:lnTo>
                  <a:pt x="277555" y="46404"/>
                </a:lnTo>
                <a:lnTo>
                  <a:pt x="226020" y="12467"/>
                </a:lnTo>
                <a:lnTo>
                  <a:pt x="163430" y="0"/>
                </a:lnTo>
                <a:lnTo>
                  <a:pt x="132023" y="2988"/>
                </a:lnTo>
              </a:path>
            </a:pathLst>
          </a:custGeom>
          <a:ln w="20941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27017" y="4430228"/>
            <a:ext cx="300355" cy="422275"/>
          </a:xfrm>
          <a:custGeom>
            <a:avLst/>
            <a:gdLst/>
            <a:ahLst/>
            <a:cxnLst/>
            <a:rect l="l" t="t" r="r" b="b"/>
            <a:pathLst>
              <a:path w="300354" h="422275">
                <a:moveTo>
                  <a:pt x="148972" y="273461"/>
                </a:moveTo>
                <a:lnTo>
                  <a:pt x="96583" y="273461"/>
                </a:lnTo>
                <a:lnTo>
                  <a:pt x="118270" y="385874"/>
                </a:lnTo>
                <a:lnTo>
                  <a:pt x="117911" y="388342"/>
                </a:lnTo>
                <a:lnTo>
                  <a:pt x="107820" y="408736"/>
                </a:lnTo>
                <a:lnTo>
                  <a:pt x="107461" y="411203"/>
                </a:lnTo>
                <a:lnTo>
                  <a:pt x="109235" y="420400"/>
                </a:lnTo>
                <a:lnTo>
                  <a:pt x="111937" y="422229"/>
                </a:lnTo>
                <a:lnTo>
                  <a:pt x="173050" y="410439"/>
                </a:lnTo>
                <a:lnTo>
                  <a:pt x="174872" y="407737"/>
                </a:lnTo>
                <a:lnTo>
                  <a:pt x="148972" y="273461"/>
                </a:lnTo>
                <a:close/>
              </a:path>
              <a:path w="300354" h="422275">
                <a:moveTo>
                  <a:pt x="232290" y="257385"/>
                </a:moveTo>
                <a:lnTo>
                  <a:pt x="179908" y="257385"/>
                </a:lnTo>
                <a:lnTo>
                  <a:pt x="207698" y="401405"/>
                </a:lnTo>
                <a:lnTo>
                  <a:pt x="210399" y="403233"/>
                </a:lnTo>
                <a:lnTo>
                  <a:pt x="271507" y="391444"/>
                </a:lnTo>
                <a:lnTo>
                  <a:pt x="273298" y="388748"/>
                </a:lnTo>
                <a:lnTo>
                  <a:pt x="271528" y="379549"/>
                </a:lnTo>
                <a:lnTo>
                  <a:pt x="270303" y="377386"/>
                </a:lnTo>
                <a:lnTo>
                  <a:pt x="253320" y="362216"/>
                </a:lnTo>
                <a:lnTo>
                  <a:pt x="252105" y="360053"/>
                </a:lnTo>
                <a:lnTo>
                  <a:pt x="232290" y="257385"/>
                </a:lnTo>
                <a:close/>
              </a:path>
              <a:path w="300354" h="422275">
                <a:moveTo>
                  <a:pt x="69984" y="284437"/>
                </a:moveTo>
                <a:lnTo>
                  <a:pt x="39694" y="284437"/>
                </a:lnTo>
                <a:lnTo>
                  <a:pt x="32476" y="297715"/>
                </a:lnTo>
                <a:lnTo>
                  <a:pt x="32444" y="299987"/>
                </a:lnTo>
                <a:lnTo>
                  <a:pt x="43537" y="322047"/>
                </a:lnTo>
                <a:lnTo>
                  <a:pt x="44741" y="322640"/>
                </a:lnTo>
                <a:lnTo>
                  <a:pt x="51523" y="321331"/>
                </a:lnTo>
                <a:lnTo>
                  <a:pt x="52481" y="319914"/>
                </a:lnTo>
                <a:lnTo>
                  <a:pt x="48694" y="300289"/>
                </a:lnTo>
                <a:lnTo>
                  <a:pt x="51071" y="296776"/>
                </a:lnTo>
                <a:lnTo>
                  <a:pt x="58321" y="295377"/>
                </a:lnTo>
                <a:lnTo>
                  <a:pt x="76441" y="295377"/>
                </a:lnTo>
                <a:lnTo>
                  <a:pt x="76776" y="291436"/>
                </a:lnTo>
                <a:lnTo>
                  <a:pt x="75901" y="289337"/>
                </a:lnTo>
                <a:lnTo>
                  <a:pt x="69984" y="284437"/>
                </a:lnTo>
                <a:close/>
              </a:path>
              <a:path w="300354" h="422275">
                <a:moveTo>
                  <a:pt x="76441" y="295377"/>
                </a:moveTo>
                <a:lnTo>
                  <a:pt x="58321" y="295377"/>
                </a:lnTo>
                <a:lnTo>
                  <a:pt x="61804" y="297760"/>
                </a:lnTo>
                <a:lnTo>
                  <a:pt x="65590" y="317385"/>
                </a:lnTo>
                <a:lnTo>
                  <a:pt x="67008" y="318344"/>
                </a:lnTo>
                <a:lnTo>
                  <a:pt x="73788" y="317035"/>
                </a:lnTo>
                <a:lnTo>
                  <a:pt x="74685" y="316039"/>
                </a:lnTo>
                <a:lnTo>
                  <a:pt x="76441" y="295377"/>
                </a:lnTo>
                <a:close/>
              </a:path>
              <a:path w="300354" h="422275">
                <a:moveTo>
                  <a:pt x="38818" y="115759"/>
                </a:moveTo>
                <a:lnTo>
                  <a:pt x="2322" y="122800"/>
                </a:lnTo>
                <a:lnTo>
                  <a:pt x="0" y="126234"/>
                </a:lnTo>
                <a:lnTo>
                  <a:pt x="16104" y="209709"/>
                </a:lnTo>
                <a:lnTo>
                  <a:pt x="18775" y="211854"/>
                </a:lnTo>
                <a:lnTo>
                  <a:pt x="21765" y="211934"/>
                </a:lnTo>
                <a:lnTo>
                  <a:pt x="24229" y="224701"/>
                </a:lnTo>
                <a:lnTo>
                  <a:pt x="21483" y="225888"/>
                </a:lnTo>
                <a:lnTo>
                  <a:pt x="19802" y="228873"/>
                </a:lnTo>
                <a:lnTo>
                  <a:pt x="30301" y="283297"/>
                </a:lnTo>
                <a:lnTo>
                  <a:pt x="33730" y="285588"/>
                </a:lnTo>
                <a:lnTo>
                  <a:pt x="39694" y="284437"/>
                </a:lnTo>
                <a:lnTo>
                  <a:pt x="69984" y="284437"/>
                </a:lnTo>
                <a:lnTo>
                  <a:pt x="64261" y="279698"/>
                </a:lnTo>
                <a:lnTo>
                  <a:pt x="70227" y="278547"/>
                </a:lnTo>
                <a:lnTo>
                  <a:pt x="72555" y="275143"/>
                </a:lnTo>
                <a:lnTo>
                  <a:pt x="62055" y="220721"/>
                </a:lnTo>
                <a:lnTo>
                  <a:pt x="59415" y="218570"/>
                </a:lnTo>
                <a:lnTo>
                  <a:pt x="56425" y="218489"/>
                </a:lnTo>
                <a:lnTo>
                  <a:pt x="53962" y="205723"/>
                </a:lnTo>
                <a:lnTo>
                  <a:pt x="56709" y="204536"/>
                </a:lnTo>
                <a:lnTo>
                  <a:pt x="58358" y="201556"/>
                </a:lnTo>
                <a:lnTo>
                  <a:pt x="52355" y="170441"/>
                </a:lnTo>
                <a:lnTo>
                  <a:pt x="60170" y="168934"/>
                </a:lnTo>
                <a:lnTo>
                  <a:pt x="146719" y="168934"/>
                </a:lnTo>
                <a:lnTo>
                  <a:pt x="149920" y="168316"/>
                </a:lnTo>
                <a:lnTo>
                  <a:pt x="165312" y="168316"/>
                </a:lnTo>
                <a:lnTo>
                  <a:pt x="167594" y="164905"/>
                </a:lnTo>
                <a:lnTo>
                  <a:pt x="175730" y="163336"/>
                </a:lnTo>
                <a:lnTo>
                  <a:pt x="230388" y="163336"/>
                </a:lnTo>
                <a:lnTo>
                  <a:pt x="229456" y="158504"/>
                </a:lnTo>
                <a:lnTo>
                  <a:pt x="109380" y="158504"/>
                </a:lnTo>
                <a:lnTo>
                  <a:pt x="103670" y="128904"/>
                </a:lnTo>
                <a:lnTo>
                  <a:pt x="44341" y="128904"/>
                </a:lnTo>
                <a:lnTo>
                  <a:pt x="42253" y="118082"/>
                </a:lnTo>
                <a:lnTo>
                  <a:pt x="38818" y="115759"/>
                </a:lnTo>
                <a:close/>
              </a:path>
              <a:path w="300354" h="422275">
                <a:moveTo>
                  <a:pt x="293023" y="241406"/>
                </a:moveTo>
                <a:lnTo>
                  <a:pt x="262733" y="241406"/>
                </a:lnTo>
                <a:lnTo>
                  <a:pt x="255518" y="254684"/>
                </a:lnTo>
                <a:lnTo>
                  <a:pt x="255487" y="256956"/>
                </a:lnTo>
                <a:lnTo>
                  <a:pt x="266576" y="279016"/>
                </a:lnTo>
                <a:lnTo>
                  <a:pt x="267780" y="279608"/>
                </a:lnTo>
                <a:lnTo>
                  <a:pt x="274565" y="278300"/>
                </a:lnTo>
                <a:lnTo>
                  <a:pt x="275486" y="276888"/>
                </a:lnTo>
                <a:lnTo>
                  <a:pt x="271706" y="257264"/>
                </a:lnTo>
                <a:lnTo>
                  <a:pt x="274083" y="253750"/>
                </a:lnTo>
                <a:lnTo>
                  <a:pt x="281329" y="252352"/>
                </a:lnTo>
                <a:lnTo>
                  <a:pt x="299480" y="252352"/>
                </a:lnTo>
                <a:lnTo>
                  <a:pt x="299821" y="248402"/>
                </a:lnTo>
                <a:lnTo>
                  <a:pt x="298941" y="246305"/>
                </a:lnTo>
                <a:lnTo>
                  <a:pt x="293023" y="241406"/>
                </a:lnTo>
                <a:close/>
              </a:path>
              <a:path w="300354" h="422275">
                <a:moveTo>
                  <a:pt x="146719" y="168934"/>
                </a:moveTo>
                <a:lnTo>
                  <a:pt x="60170" y="168934"/>
                </a:lnTo>
                <a:lnTo>
                  <a:pt x="80272" y="273127"/>
                </a:lnTo>
                <a:lnTo>
                  <a:pt x="84277" y="275836"/>
                </a:lnTo>
                <a:lnTo>
                  <a:pt x="96583" y="273461"/>
                </a:lnTo>
                <a:lnTo>
                  <a:pt x="148972" y="273461"/>
                </a:lnTo>
                <a:lnTo>
                  <a:pt x="147092" y="263717"/>
                </a:lnTo>
                <a:lnTo>
                  <a:pt x="179908" y="257385"/>
                </a:lnTo>
                <a:lnTo>
                  <a:pt x="232290" y="257385"/>
                </a:lnTo>
                <a:lnTo>
                  <a:pt x="230409" y="247642"/>
                </a:lnTo>
                <a:lnTo>
                  <a:pt x="242723" y="245267"/>
                </a:lnTo>
                <a:lnTo>
                  <a:pt x="245424" y="241263"/>
                </a:lnTo>
                <a:lnTo>
                  <a:pt x="244050" y="234140"/>
                </a:lnTo>
                <a:lnTo>
                  <a:pt x="143707" y="234140"/>
                </a:lnTo>
                <a:lnTo>
                  <a:pt x="120410" y="218352"/>
                </a:lnTo>
                <a:lnTo>
                  <a:pt x="160954" y="197009"/>
                </a:lnTo>
                <a:lnTo>
                  <a:pt x="236886" y="197009"/>
                </a:lnTo>
                <a:lnTo>
                  <a:pt x="235455" y="189594"/>
                </a:lnTo>
                <a:lnTo>
                  <a:pt x="118815" y="189594"/>
                </a:lnTo>
                <a:lnTo>
                  <a:pt x="114869" y="186951"/>
                </a:lnTo>
                <a:lnTo>
                  <a:pt x="113300" y="178816"/>
                </a:lnTo>
                <a:lnTo>
                  <a:pt x="115972" y="174865"/>
                </a:lnTo>
                <a:lnTo>
                  <a:pt x="124109" y="173296"/>
                </a:lnTo>
                <a:lnTo>
                  <a:pt x="139477" y="173296"/>
                </a:lnTo>
                <a:lnTo>
                  <a:pt x="141785" y="169885"/>
                </a:lnTo>
                <a:lnTo>
                  <a:pt x="146719" y="168934"/>
                </a:lnTo>
                <a:close/>
              </a:path>
              <a:path w="300354" h="422275">
                <a:moveTo>
                  <a:pt x="299480" y="252352"/>
                </a:moveTo>
                <a:lnTo>
                  <a:pt x="281329" y="252352"/>
                </a:lnTo>
                <a:lnTo>
                  <a:pt x="284847" y="254729"/>
                </a:lnTo>
                <a:lnTo>
                  <a:pt x="288627" y="274353"/>
                </a:lnTo>
                <a:lnTo>
                  <a:pt x="290051" y="275313"/>
                </a:lnTo>
                <a:lnTo>
                  <a:pt x="296826" y="274004"/>
                </a:lnTo>
                <a:lnTo>
                  <a:pt x="297695" y="273014"/>
                </a:lnTo>
                <a:lnTo>
                  <a:pt x="299480" y="252352"/>
                </a:lnTo>
                <a:close/>
              </a:path>
              <a:path w="300354" h="422275">
                <a:moveTo>
                  <a:pt x="276970" y="135563"/>
                </a:moveTo>
                <a:lnTo>
                  <a:pt x="233142" y="135563"/>
                </a:lnTo>
                <a:lnTo>
                  <a:pt x="239142" y="166677"/>
                </a:lnTo>
                <a:lnTo>
                  <a:pt x="241781" y="168829"/>
                </a:lnTo>
                <a:lnTo>
                  <a:pt x="244775" y="168910"/>
                </a:lnTo>
                <a:lnTo>
                  <a:pt x="247236" y="181676"/>
                </a:lnTo>
                <a:lnTo>
                  <a:pt x="244493" y="182863"/>
                </a:lnTo>
                <a:lnTo>
                  <a:pt x="242838" y="185842"/>
                </a:lnTo>
                <a:lnTo>
                  <a:pt x="253340" y="240265"/>
                </a:lnTo>
                <a:lnTo>
                  <a:pt x="256764" y="242557"/>
                </a:lnTo>
                <a:lnTo>
                  <a:pt x="262733" y="241406"/>
                </a:lnTo>
                <a:lnTo>
                  <a:pt x="293023" y="241406"/>
                </a:lnTo>
                <a:lnTo>
                  <a:pt x="287298" y="236667"/>
                </a:lnTo>
                <a:lnTo>
                  <a:pt x="293266" y="235516"/>
                </a:lnTo>
                <a:lnTo>
                  <a:pt x="295590" y="232112"/>
                </a:lnTo>
                <a:lnTo>
                  <a:pt x="285099" y="177689"/>
                </a:lnTo>
                <a:lnTo>
                  <a:pt x="282429" y="175544"/>
                </a:lnTo>
                <a:lnTo>
                  <a:pt x="279434" y="175464"/>
                </a:lnTo>
                <a:lnTo>
                  <a:pt x="276973" y="162697"/>
                </a:lnTo>
                <a:lnTo>
                  <a:pt x="279717" y="161511"/>
                </a:lnTo>
                <a:lnTo>
                  <a:pt x="281402" y="158526"/>
                </a:lnTo>
                <a:lnTo>
                  <a:pt x="276970" y="135563"/>
                </a:lnTo>
                <a:close/>
              </a:path>
              <a:path w="300354" h="422275">
                <a:moveTo>
                  <a:pt x="162087" y="224490"/>
                </a:moveTo>
                <a:lnTo>
                  <a:pt x="151396" y="226554"/>
                </a:lnTo>
                <a:lnTo>
                  <a:pt x="146757" y="229630"/>
                </a:lnTo>
                <a:lnTo>
                  <a:pt x="143707" y="234140"/>
                </a:lnTo>
                <a:lnTo>
                  <a:pt x="244050" y="234140"/>
                </a:lnTo>
                <a:lnTo>
                  <a:pt x="242995" y="228673"/>
                </a:lnTo>
                <a:lnTo>
                  <a:pt x="172045" y="228673"/>
                </a:lnTo>
                <a:lnTo>
                  <a:pt x="167532" y="225622"/>
                </a:lnTo>
                <a:lnTo>
                  <a:pt x="162087" y="224490"/>
                </a:lnTo>
                <a:close/>
              </a:path>
              <a:path w="300354" h="422275">
                <a:moveTo>
                  <a:pt x="236886" y="197009"/>
                </a:moveTo>
                <a:lnTo>
                  <a:pt x="160954" y="197009"/>
                </a:lnTo>
                <a:lnTo>
                  <a:pt x="170350" y="197982"/>
                </a:lnTo>
                <a:lnTo>
                  <a:pt x="179370" y="200778"/>
                </a:lnTo>
                <a:lnTo>
                  <a:pt x="187793" y="205352"/>
                </a:lnTo>
                <a:lnTo>
                  <a:pt x="172045" y="228673"/>
                </a:lnTo>
                <a:lnTo>
                  <a:pt x="242995" y="228673"/>
                </a:lnTo>
                <a:lnTo>
                  <a:pt x="236886" y="197009"/>
                </a:lnTo>
                <a:close/>
              </a:path>
              <a:path w="300354" h="422275">
                <a:moveTo>
                  <a:pt x="139477" y="173296"/>
                </a:moveTo>
                <a:lnTo>
                  <a:pt x="124109" y="173296"/>
                </a:lnTo>
                <a:lnTo>
                  <a:pt x="128028" y="175975"/>
                </a:lnTo>
                <a:lnTo>
                  <a:pt x="129598" y="184111"/>
                </a:lnTo>
                <a:lnTo>
                  <a:pt x="126950" y="188024"/>
                </a:lnTo>
                <a:lnTo>
                  <a:pt x="118815" y="189594"/>
                </a:lnTo>
                <a:lnTo>
                  <a:pt x="235455" y="189594"/>
                </a:lnTo>
                <a:lnTo>
                  <a:pt x="234494" y="184614"/>
                </a:lnTo>
                <a:lnTo>
                  <a:pt x="144632" y="184614"/>
                </a:lnTo>
                <a:lnTo>
                  <a:pt x="140682" y="181971"/>
                </a:lnTo>
                <a:lnTo>
                  <a:pt x="139113" y="173835"/>
                </a:lnTo>
                <a:lnTo>
                  <a:pt x="139477" y="173296"/>
                </a:lnTo>
                <a:close/>
              </a:path>
              <a:path w="300354" h="422275">
                <a:moveTo>
                  <a:pt x="165312" y="168316"/>
                </a:moveTo>
                <a:lnTo>
                  <a:pt x="149920" y="168316"/>
                </a:lnTo>
                <a:lnTo>
                  <a:pt x="153867" y="170988"/>
                </a:lnTo>
                <a:lnTo>
                  <a:pt x="155438" y="179125"/>
                </a:lnTo>
                <a:lnTo>
                  <a:pt x="152757" y="183044"/>
                </a:lnTo>
                <a:lnTo>
                  <a:pt x="144632" y="184614"/>
                </a:lnTo>
                <a:lnTo>
                  <a:pt x="234494" y="184614"/>
                </a:lnTo>
                <a:lnTo>
                  <a:pt x="233533" y="179633"/>
                </a:lnTo>
                <a:lnTo>
                  <a:pt x="170442" y="179633"/>
                </a:lnTo>
                <a:lnTo>
                  <a:pt x="166526" y="176985"/>
                </a:lnTo>
                <a:lnTo>
                  <a:pt x="165004" y="169100"/>
                </a:lnTo>
                <a:lnTo>
                  <a:pt x="164969" y="168829"/>
                </a:lnTo>
                <a:lnTo>
                  <a:pt x="165312" y="168316"/>
                </a:lnTo>
                <a:close/>
              </a:path>
              <a:path w="300354" h="422275">
                <a:moveTo>
                  <a:pt x="230388" y="163336"/>
                </a:moveTo>
                <a:lnTo>
                  <a:pt x="175730" y="163336"/>
                </a:lnTo>
                <a:lnTo>
                  <a:pt x="179688" y="166008"/>
                </a:lnTo>
                <a:lnTo>
                  <a:pt x="181259" y="174144"/>
                </a:lnTo>
                <a:lnTo>
                  <a:pt x="178578" y="178063"/>
                </a:lnTo>
                <a:lnTo>
                  <a:pt x="170442" y="179633"/>
                </a:lnTo>
                <a:lnTo>
                  <a:pt x="233533" y="179633"/>
                </a:lnTo>
                <a:lnTo>
                  <a:pt x="230388" y="163336"/>
                </a:lnTo>
                <a:close/>
              </a:path>
              <a:path w="300354" h="422275">
                <a:moveTo>
                  <a:pt x="270660" y="102881"/>
                </a:moveTo>
                <a:lnTo>
                  <a:pt x="167511" y="102881"/>
                </a:lnTo>
                <a:lnTo>
                  <a:pt x="175762" y="145696"/>
                </a:lnTo>
                <a:lnTo>
                  <a:pt x="109380" y="158504"/>
                </a:lnTo>
                <a:lnTo>
                  <a:pt x="229456" y="158504"/>
                </a:lnTo>
                <a:lnTo>
                  <a:pt x="225320" y="137071"/>
                </a:lnTo>
                <a:lnTo>
                  <a:pt x="233142" y="135563"/>
                </a:lnTo>
                <a:lnTo>
                  <a:pt x="276970" y="135563"/>
                </a:lnTo>
                <a:lnTo>
                  <a:pt x="270660" y="102881"/>
                </a:lnTo>
                <a:close/>
              </a:path>
              <a:path w="300354" h="422275">
                <a:moveTo>
                  <a:pt x="173796" y="65679"/>
                </a:moveTo>
                <a:lnTo>
                  <a:pt x="76585" y="65679"/>
                </a:lnTo>
                <a:lnTo>
                  <a:pt x="78217" y="66784"/>
                </a:lnTo>
                <a:lnTo>
                  <a:pt x="83060" y="91883"/>
                </a:lnTo>
                <a:lnTo>
                  <a:pt x="50016" y="98258"/>
                </a:lnTo>
                <a:lnTo>
                  <a:pt x="47307" y="102261"/>
                </a:lnTo>
                <a:lnTo>
                  <a:pt x="52157" y="127397"/>
                </a:lnTo>
                <a:lnTo>
                  <a:pt x="44341" y="128904"/>
                </a:lnTo>
                <a:lnTo>
                  <a:pt x="103670" y="128904"/>
                </a:lnTo>
                <a:lnTo>
                  <a:pt x="101120" y="115689"/>
                </a:lnTo>
                <a:lnTo>
                  <a:pt x="167511" y="102881"/>
                </a:lnTo>
                <a:lnTo>
                  <a:pt x="270660" y="102881"/>
                </a:lnTo>
                <a:lnTo>
                  <a:pt x="269242" y="95533"/>
                </a:lnTo>
                <a:lnTo>
                  <a:pt x="217310" y="95533"/>
                </a:lnTo>
                <a:lnTo>
                  <a:pt x="213169" y="74064"/>
                </a:lnTo>
                <a:lnTo>
                  <a:pt x="175416" y="74064"/>
                </a:lnTo>
                <a:lnTo>
                  <a:pt x="173796" y="65679"/>
                </a:lnTo>
                <a:close/>
              </a:path>
              <a:path w="300354" h="422275">
                <a:moveTo>
                  <a:pt x="261853" y="72728"/>
                </a:moveTo>
                <a:lnTo>
                  <a:pt x="225362" y="79769"/>
                </a:lnTo>
                <a:lnTo>
                  <a:pt x="223038" y="83203"/>
                </a:lnTo>
                <a:lnTo>
                  <a:pt x="225121" y="94025"/>
                </a:lnTo>
                <a:lnTo>
                  <a:pt x="217310" y="95533"/>
                </a:lnTo>
                <a:lnTo>
                  <a:pt x="269242" y="95533"/>
                </a:lnTo>
                <a:lnTo>
                  <a:pt x="265288" y="75051"/>
                </a:lnTo>
                <a:lnTo>
                  <a:pt x="261853" y="72728"/>
                </a:lnTo>
                <a:close/>
              </a:path>
              <a:path w="300354" h="422275">
                <a:moveTo>
                  <a:pt x="208462" y="67690"/>
                </a:moveTo>
                <a:lnTo>
                  <a:pt x="175416" y="74064"/>
                </a:lnTo>
                <a:lnTo>
                  <a:pt x="213169" y="74064"/>
                </a:lnTo>
                <a:lnTo>
                  <a:pt x="212462" y="70398"/>
                </a:lnTo>
                <a:lnTo>
                  <a:pt x="208462" y="67690"/>
                </a:lnTo>
                <a:close/>
              </a:path>
              <a:path w="300354" h="422275">
                <a:moveTo>
                  <a:pt x="157720" y="0"/>
                </a:moveTo>
                <a:lnTo>
                  <a:pt x="71934" y="16550"/>
                </a:lnTo>
                <a:lnTo>
                  <a:pt x="69282" y="20469"/>
                </a:lnTo>
                <a:lnTo>
                  <a:pt x="73490" y="42282"/>
                </a:lnTo>
                <a:lnTo>
                  <a:pt x="72386" y="43914"/>
                </a:lnTo>
                <a:lnTo>
                  <a:pt x="64660" y="45404"/>
                </a:lnTo>
                <a:lnTo>
                  <a:pt x="63556" y="47038"/>
                </a:lnTo>
                <a:lnTo>
                  <a:pt x="67233" y="66097"/>
                </a:lnTo>
                <a:lnTo>
                  <a:pt x="68860" y="67170"/>
                </a:lnTo>
                <a:lnTo>
                  <a:pt x="76585" y="65679"/>
                </a:lnTo>
                <a:lnTo>
                  <a:pt x="173796" y="65679"/>
                </a:lnTo>
                <a:lnTo>
                  <a:pt x="172961" y="61354"/>
                </a:lnTo>
                <a:lnTo>
                  <a:pt x="99008" y="61354"/>
                </a:lnTo>
                <a:lnTo>
                  <a:pt x="93207" y="57428"/>
                </a:lnTo>
                <a:lnTo>
                  <a:pt x="90974" y="45858"/>
                </a:lnTo>
                <a:lnTo>
                  <a:pt x="90901" y="45404"/>
                </a:lnTo>
                <a:lnTo>
                  <a:pt x="94808" y="39589"/>
                </a:lnTo>
                <a:lnTo>
                  <a:pt x="106817" y="37272"/>
                </a:lnTo>
                <a:lnTo>
                  <a:pt x="129647" y="37272"/>
                </a:lnTo>
                <a:lnTo>
                  <a:pt x="133046" y="32211"/>
                </a:lnTo>
                <a:lnTo>
                  <a:pt x="145051" y="29895"/>
                </a:lnTo>
                <a:lnTo>
                  <a:pt x="177741" y="29895"/>
                </a:lnTo>
                <a:lnTo>
                  <a:pt x="176904" y="25568"/>
                </a:lnTo>
                <a:lnTo>
                  <a:pt x="167479" y="25568"/>
                </a:lnTo>
                <a:lnTo>
                  <a:pt x="165846" y="24464"/>
                </a:lnTo>
                <a:lnTo>
                  <a:pt x="161636" y="2651"/>
                </a:lnTo>
                <a:lnTo>
                  <a:pt x="157720" y="0"/>
                </a:lnTo>
                <a:close/>
              </a:path>
              <a:path w="300354" h="422275">
                <a:moveTo>
                  <a:pt x="129647" y="37272"/>
                </a:moveTo>
                <a:lnTo>
                  <a:pt x="106817" y="37272"/>
                </a:lnTo>
                <a:lnTo>
                  <a:pt x="112624" y="41229"/>
                </a:lnTo>
                <a:lnTo>
                  <a:pt x="114941" y="53235"/>
                </a:lnTo>
                <a:lnTo>
                  <a:pt x="111016" y="59036"/>
                </a:lnTo>
                <a:lnTo>
                  <a:pt x="99008" y="61354"/>
                </a:lnTo>
                <a:lnTo>
                  <a:pt x="172961" y="61354"/>
                </a:lnTo>
                <a:lnTo>
                  <a:pt x="171536" y="53976"/>
                </a:lnTo>
                <a:lnTo>
                  <a:pt x="137246" y="53976"/>
                </a:lnTo>
                <a:lnTo>
                  <a:pt x="131444" y="50051"/>
                </a:lnTo>
                <a:lnTo>
                  <a:pt x="129128" y="38044"/>
                </a:lnTo>
                <a:lnTo>
                  <a:pt x="129647" y="37272"/>
                </a:lnTo>
                <a:close/>
              </a:path>
              <a:path w="300354" h="422275">
                <a:moveTo>
                  <a:pt x="177741" y="29895"/>
                </a:moveTo>
                <a:lnTo>
                  <a:pt x="145051" y="29895"/>
                </a:lnTo>
                <a:lnTo>
                  <a:pt x="150862" y="33851"/>
                </a:lnTo>
                <a:lnTo>
                  <a:pt x="153176" y="45858"/>
                </a:lnTo>
                <a:lnTo>
                  <a:pt x="149249" y="51660"/>
                </a:lnTo>
                <a:lnTo>
                  <a:pt x="137246" y="53976"/>
                </a:lnTo>
                <a:lnTo>
                  <a:pt x="171536" y="53976"/>
                </a:lnTo>
                <a:lnTo>
                  <a:pt x="170568" y="48967"/>
                </a:lnTo>
                <a:lnTo>
                  <a:pt x="171678" y="47333"/>
                </a:lnTo>
                <a:lnTo>
                  <a:pt x="179406" y="45843"/>
                </a:lnTo>
                <a:lnTo>
                  <a:pt x="180515" y="44242"/>
                </a:lnTo>
                <a:lnTo>
                  <a:pt x="177741" y="29895"/>
                </a:lnTo>
                <a:close/>
              </a:path>
              <a:path w="300354" h="422275">
                <a:moveTo>
                  <a:pt x="175207" y="24078"/>
                </a:moveTo>
                <a:lnTo>
                  <a:pt x="167479" y="25568"/>
                </a:lnTo>
                <a:lnTo>
                  <a:pt x="176904" y="25568"/>
                </a:lnTo>
                <a:lnTo>
                  <a:pt x="176830" y="25182"/>
                </a:lnTo>
                <a:lnTo>
                  <a:pt x="175207" y="24078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304257" y="4325191"/>
            <a:ext cx="2269026" cy="995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304256" y="4325191"/>
            <a:ext cx="2269490" cy="935990"/>
          </a:xfrm>
          <a:custGeom>
            <a:avLst/>
            <a:gdLst/>
            <a:ahLst/>
            <a:cxnLst/>
            <a:rect l="l" t="t" r="r" b="b"/>
            <a:pathLst>
              <a:path w="2269490" h="935989">
                <a:moveTo>
                  <a:pt x="586804" y="120056"/>
                </a:moveTo>
                <a:lnTo>
                  <a:pt x="535219" y="138573"/>
                </a:lnTo>
                <a:lnTo>
                  <a:pt x="491689" y="171868"/>
                </a:lnTo>
                <a:lnTo>
                  <a:pt x="460977" y="208393"/>
                </a:lnTo>
                <a:lnTo>
                  <a:pt x="429061" y="252769"/>
                </a:lnTo>
                <a:lnTo>
                  <a:pt x="397730" y="299703"/>
                </a:lnTo>
                <a:lnTo>
                  <a:pt x="368774" y="343906"/>
                </a:lnTo>
                <a:lnTo>
                  <a:pt x="343981" y="380084"/>
                </a:lnTo>
                <a:lnTo>
                  <a:pt x="315283" y="411499"/>
                </a:lnTo>
                <a:lnTo>
                  <a:pt x="281286" y="430139"/>
                </a:lnTo>
                <a:lnTo>
                  <a:pt x="74604" y="517296"/>
                </a:lnTo>
                <a:lnTo>
                  <a:pt x="50722" y="530160"/>
                </a:lnTo>
                <a:lnTo>
                  <a:pt x="33527" y="550067"/>
                </a:lnTo>
                <a:lnTo>
                  <a:pt x="24356" y="574735"/>
                </a:lnTo>
                <a:lnTo>
                  <a:pt x="24546" y="601877"/>
                </a:lnTo>
                <a:lnTo>
                  <a:pt x="41554" y="690977"/>
                </a:lnTo>
                <a:lnTo>
                  <a:pt x="32262" y="692770"/>
                </a:lnTo>
                <a:lnTo>
                  <a:pt x="17316" y="698914"/>
                </a:lnTo>
                <a:lnTo>
                  <a:pt x="6262" y="709937"/>
                </a:lnTo>
                <a:lnTo>
                  <a:pt x="143" y="724298"/>
                </a:lnTo>
                <a:lnTo>
                  <a:pt x="0" y="740457"/>
                </a:lnTo>
                <a:lnTo>
                  <a:pt x="31458" y="903511"/>
                </a:lnTo>
                <a:lnTo>
                  <a:pt x="37602" y="918457"/>
                </a:lnTo>
                <a:lnTo>
                  <a:pt x="48625" y="929511"/>
                </a:lnTo>
                <a:lnTo>
                  <a:pt x="62985" y="935630"/>
                </a:lnTo>
                <a:lnTo>
                  <a:pt x="79145" y="935773"/>
                </a:lnTo>
                <a:lnTo>
                  <a:pt x="175224" y="917237"/>
                </a:lnTo>
                <a:lnTo>
                  <a:pt x="259907" y="900899"/>
                </a:lnTo>
                <a:lnTo>
                  <a:pt x="247135" y="858263"/>
                </a:lnTo>
                <a:lnTo>
                  <a:pt x="243317" y="808022"/>
                </a:lnTo>
                <a:lnTo>
                  <a:pt x="250749" y="759805"/>
                </a:lnTo>
                <a:lnTo>
                  <a:pt x="268391" y="715141"/>
                </a:lnTo>
                <a:lnTo>
                  <a:pt x="295200" y="675562"/>
                </a:lnTo>
                <a:lnTo>
                  <a:pt x="330136" y="642599"/>
                </a:lnTo>
                <a:lnTo>
                  <a:pt x="372157" y="617783"/>
                </a:lnTo>
                <a:lnTo>
                  <a:pt x="420224" y="602644"/>
                </a:lnTo>
                <a:lnTo>
                  <a:pt x="470472" y="598815"/>
                </a:lnTo>
                <a:lnTo>
                  <a:pt x="518710" y="606218"/>
                </a:lnTo>
                <a:lnTo>
                  <a:pt x="563402" y="623818"/>
                </a:lnTo>
                <a:lnTo>
                  <a:pt x="603010" y="650583"/>
                </a:lnTo>
                <a:lnTo>
                  <a:pt x="636001" y="685478"/>
                </a:lnTo>
                <a:lnTo>
                  <a:pt x="660838" y="727470"/>
                </a:lnTo>
                <a:lnTo>
                  <a:pt x="675984" y="775525"/>
                </a:lnTo>
                <a:lnTo>
                  <a:pt x="679990" y="819851"/>
                </a:lnTo>
                <a:lnTo>
                  <a:pt x="1609749" y="640472"/>
                </a:lnTo>
                <a:lnTo>
                  <a:pt x="1596977" y="597836"/>
                </a:lnTo>
                <a:lnTo>
                  <a:pt x="1593149" y="547597"/>
                </a:lnTo>
                <a:lnTo>
                  <a:pt x="1600557" y="499385"/>
                </a:lnTo>
                <a:lnTo>
                  <a:pt x="1618164" y="454727"/>
                </a:lnTo>
                <a:lnTo>
                  <a:pt x="1644936" y="415156"/>
                </a:lnTo>
                <a:lnTo>
                  <a:pt x="1679838" y="382199"/>
                </a:lnTo>
                <a:lnTo>
                  <a:pt x="1721834" y="357388"/>
                </a:lnTo>
                <a:lnTo>
                  <a:pt x="1769891" y="342251"/>
                </a:lnTo>
                <a:lnTo>
                  <a:pt x="1820139" y="338422"/>
                </a:lnTo>
                <a:lnTo>
                  <a:pt x="1868377" y="345825"/>
                </a:lnTo>
                <a:lnTo>
                  <a:pt x="1913068" y="363425"/>
                </a:lnTo>
                <a:lnTo>
                  <a:pt x="1952677" y="390190"/>
                </a:lnTo>
                <a:lnTo>
                  <a:pt x="1985668" y="425085"/>
                </a:lnTo>
                <a:lnTo>
                  <a:pt x="2010504" y="467077"/>
                </a:lnTo>
                <a:lnTo>
                  <a:pt x="2025651" y="515131"/>
                </a:lnTo>
                <a:lnTo>
                  <a:pt x="2029604" y="562014"/>
                </a:lnTo>
                <a:lnTo>
                  <a:pt x="2140937" y="540535"/>
                </a:lnTo>
                <a:lnTo>
                  <a:pt x="2207736" y="527647"/>
                </a:lnTo>
                <a:lnTo>
                  <a:pt x="2237016" y="521998"/>
                </a:lnTo>
                <a:lnTo>
                  <a:pt x="2251937" y="515858"/>
                </a:lnTo>
                <a:lnTo>
                  <a:pt x="2262930" y="504848"/>
                </a:lnTo>
                <a:lnTo>
                  <a:pt x="2268988" y="490499"/>
                </a:lnTo>
                <a:lnTo>
                  <a:pt x="2269103" y="474345"/>
                </a:lnTo>
                <a:lnTo>
                  <a:pt x="2237645" y="311291"/>
                </a:lnTo>
                <a:lnTo>
                  <a:pt x="2231532" y="296336"/>
                </a:lnTo>
                <a:lnTo>
                  <a:pt x="2220569" y="285271"/>
                </a:lnTo>
                <a:lnTo>
                  <a:pt x="2206266" y="279142"/>
                </a:lnTo>
                <a:lnTo>
                  <a:pt x="2190133" y="278995"/>
                </a:lnTo>
                <a:lnTo>
                  <a:pt x="2180490" y="280855"/>
                </a:lnTo>
                <a:lnTo>
                  <a:pt x="2171052" y="231939"/>
                </a:lnTo>
                <a:lnTo>
                  <a:pt x="2142044" y="197600"/>
                </a:lnTo>
                <a:lnTo>
                  <a:pt x="2089756" y="194459"/>
                </a:lnTo>
                <a:lnTo>
                  <a:pt x="2042503" y="194219"/>
                </a:lnTo>
                <a:lnTo>
                  <a:pt x="1987277" y="194006"/>
                </a:lnTo>
                <a:lnTo>
                  <a:pt x="1926700" y="193820"/>
                </a:lnTo>
                <a:lnTo>
                  <a:pt x="1863398" y="193659"/>
                </a:lnTo>
                <a:lnTo>
                  <a:pt x="1799993" y="193524"/>
                </a:lnTo>
                <a:lnTo>
                  <a:pt x="1739111" y="193414"/>
                </a:lnTo>
                <a:lnTo>
                  <a:pt x="1683376" y="193328"/>
                </a:lnTo>
                <a:lnTo>
                  <a:pt x="1635410" y="193266"/>
                </a:lnTo>
                <a:lnTo>
                  <a:pt x="1597839" y="193229"/>
                </a:lnTo>
                <a:lnTo>
                  <a:pt x="1581579" y="192047"/>
                </a:lnTo>
                <a:lnTo>
                  <a:pt x="1536470" y="174881"/>
                </a:lnTo>
                <a:lnTo>
                  <a:pt x="1495755" y="148094"/>
                </a:lnTo>
                <a:lnTo>
                  <a:pt x="1445271" y="114881"/>
                </a:lnTo>
                <a:lnTo>
                  <a:pt x="1391814" y="79703"/>
                </a:lnTo>
                <a:lnTo>
                  <a:pt x="1342180" y="47025"/>
                </a:lnTo>
                <a:lnTo>
                  <a:pt x="1303166" y="21309"/>
                </a:lnTo>
                <a:lnTo>
                  <a:pt x="1278909" y="8952"/>
                </a:lnTo>
                <a:lnTo>
                  <a:pt x="1251782" y="1829"/>
                </a:lnTo>
                <a:lnTo>
                  <a:pt x="1222256" y="0"/>
                </a:lnTo>
                <a:lnTo>
                  <a:pt x="1190805" y="3525"/>
                </a:lnTo>
                <a:lnTo>
                  <a:pt x="808066" y="77367"/>
                </a:lnTo>
                <a:lnTo>
                  <a:pt x="586804" y="12005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48831" y="4456311"/>
            <a:ext cx="356870" cy="266700"/>
          </a:xfrm>
          <a:custGeom>
            <a:avLst/>
            <a:gdLst/>
            <a:ahLst/>
            <a:cxnLst/>
            <a:rect l="l" t="t" r="r" b="b"/>
            <a:pathLst>
              <a:path w="356870" h="266700">
                <a:moveTo>
                  <a:pt x="107499" y="35990"/>
                </a:moveTo>
                <a:lnTo>
                  <a:pt x="294047" y="0"/>
                </a:lnTo>
                <a:lnTo>
                  <a:pt x="301989" y="14"/>
                </a:lnTo>
                <a:lnTo>
                  <a:pt x="309090" y="2890"/>
                </a:lnTo>
                <a:lnTo>
                  <a:pt x="314640" y="8169"/>
                </a:lnTo>
                <a:lnTo>
                  <a:pt x="317931" y="15395"/>
                </a:lnTo>
                <a:lnTo>
                  <a:pt x="356544" y="176887"/>
                </a:lnTo>
                <a:lnTo>
                  <a:pt x="356834" y="186875"/>
                </a:lnTo>
                <a:lnTo>
                  <a:pt x="353293" y="195833"/>
                </a:lnTo>
                <a:lnTo>
                  <a:pt x="346581" y="202745"/>
                </a:lnTo>
                <a:lnTo>
                  <a:pt x="337361" y="206593"/>
                </a:lnTo>
                <a:lnTo>
                  <a:pt x="26506" y="266567"/>
                </a:lnTo>
                <a:lnTo>
                  <a:pt x="15378" y="265944"/>
                </a:lnTo>
                <a:lnTo>
                  <a:pt x="6319" y="260470"/>
                </a:lnTo>
                <a:lnTo>
                  <a:pt x="727" y="251503"/>
                </a:lnTo>
                <a:lnTo>
                  <a:pt x="0" y="240402"/>
                </a:lnTo>
                <a:lnTo>
                  <a:pt x="40156" y="97902"/>
                </a:lnTo>
                <a:lnTo>
                  <a:pt x="49899" y="75718"/>
                </a:lnTo>
                <a:lnTo>
                  <a:pt x="65042" y="57387"/>
                </a:lnTo>
                <a:lnTo>
                  <a:pt x="84578" y="43836"/>
                </a:lnTo>
                <a:lnTo>
                  <a:pt x="107499" y="3599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237279" y="4381687"/>
            <a:ext cx="508634" cy="256540"/>
          </a:xfrm>
          <a:custGeom>
            <a:avLst/>
            <a:gdLst/>
            <a:ahLst/>
            <a:cxnLst/>
            <a:rect l="l" t="t" r="r" b="b"/>
            <a:pathLst>
              <a:path w="508634" h="256539">
                <a:moveTo>
                  <a:pt x="15353" y="53449"/>
                </a:moveTo>
                <a:lnTo>
                  <a:pt x="280974" y="2202"/>
                </a:lnTo>
                <a:lnTo>
                  <a:pt x="302858" y="0"/>
                </a:lnTo>
                <a:lnTo>
                  <a:pt x="323133" y="2030"/>
                </a:lnTo>
                <a:lnTo>
                  <a:pt x="341386" y="8198"/>
                </a:lnTo>
                <a:lnTo>
                  <a:pt x="357206" y="18410"/>
                </a:lnTo>
                <a:lnTo>
                  <a:pt x="504457" y="142575"/>
                </a:lnTo>
                <a:lnTo>
                  <a:pt x="508428" y="151239"/>
                </a:lnTo>
                <a:lnTo>
                  <a:pt x="505892" y="162041"/>
                </a:lnTo>
                <a:lnTo>
                  <a:pt x="498404" y="171793"/>
                </a:lnTo>
                <a:lnTo>
                  <a:pt x="487517" y="177304"/>
                </a:lnTo>
                <a:lnTo>
                  <a:pt x="79706" y="255983"/>
                </a:lnTo>
                <a:lnTo>
                  <a:pt x="69833" y="256134"/>
                </a:lnTo>
                <a:lnTo>
                  <a:pt x="61029" y="252940"/>
                </a:lnTo>
                <a:lnTo>
                  <a:pt x="54021" y="246813"/>
                </a:lnTo>
                <a:lnTo>
                  <a:pt x="49536" y="238163"/>
                </a:lnTo>
                <a:lnTo>
                  <a:pt x="551" y="77581"/>
                </a:lnTo>
                <a:lnTo>
                  <a:pt x="0" y="69711"/>
                </a:lnTo>
                <a:lnTo>
                  <a:pt x="2697" y="62393"/>
                </a:lnTo>
                <a:lnTo>
                  <a:pt x="8023" y="56637"/>
                </a:lnTo>
                <a:lnTo>
                  <a:pt x="15353" y="5344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87400" y="4963669"/>
            <a:ext cx="356870" cy="357505"/>
          </a:xfrm>
          <a:custGeom>
            <a:avLst/>
            <a:gdLst/>
            <a:ahLst/>
            <a:cxnLst/>
            <a:rect l="l" t="t" r="r" b="b"/>
            <a:pathLst>
              <a:path w="356870" h="357504">
                <a:moveTo>
                  <a:pt x="144522" y="2738"/>
                </a:moveTo>
                <a:lnTo>
                  <a:pt x="99021" y="18024"/>
                </a:lnTo>
                <a:lnTo>
                  <a:pt x="60469" y="43826"/>
                </a:lnTo>
                <a:lnTo>
                  <a:pt x="30215" y="78151"/>
                </a:lnTo>
                <a:lnTo>
                  <a:pt x="9608" y="119004"/>
                </a:lnTo>
                <a:lnTo>
                  <a:pt x="0" y="164388"/>
                </a:lnTo>
                <a:lnTo>
                  <a:pt x="2738" y="212309"/>
                </a:lnTo>
                <a:lnTo>
                  <a:pt x="18026" y="257823"/>
                </a:lnTo>
                <a:lnTo>
                  <a:pt x="43835" y="296408"/>
                </a:lnTo>
                <a:lnTo>
                  <a:pt x="78168" y="326704"/>
                </a:lnTo>
                <a:lnTo>
                  <a:pt x="119029" y="347352"/>
                </a:lnTo>
                <a:lnTo>
                  <a:pt x="164419" y="356994"/>
                </a:lnTo>
                <a:lnTo>
                  <a:pt x="212343" y="354268"/>
                </a:lnTo>
                <a:lnTo>
                  <a:pt x="257841" y="338970"/>
                </a:lnTo>
                <a:lnTo>
                  <a:pt x="296387" y="313135"/>
                </a:lnTo>
                <a:lnTo>
                  <a:pt x="326633" y="278767"/>
                </a:lnTo>
                <a:lnTo>
                  <a:pt x="347232" y="237873"/>
                </a:lnTo>
                <a:lnTo>
                  <a:pt x="356834" y="192456"/>
                </a:lnTo>
                <a:lnTo>
                  <a:pt x="354093" y="144522"/>
                </a:lnTo>
                <a:lnTo>
                  <a:pt x="338808" y="99021"/>
                </a:lnTo>
                <a:lnTo>
                  <a:pt x="313005" y="60469"/>
                </a:lnTo>
                <a:lnTo>
                  <a:pt x="278680" y="30215"/>
                </a:lnTo>
                <a:lnTo>
                  <a:pt x="237827" y="9608"/>
                </a:lnTo>
                <a:lnTo>
                  <a:pt x="192443" y="0"/>
                </a:lnTo>
                <a:lnTo>
                  <a:pt x="144522" y="273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37067" y="4703273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144522" y="2740"/>
                </a:moveTo>
                <a:lnTo>
                  <a:pt x="99021" y="18026"/>
                </a:lnTo>
                <a:lnTo>
                  <a:pt x="60469" y="43829"/>
                </a:lnTo>
                <a:lnTo>
                  <a:pt x="30214" y="78154"/>
                </a:lnTo>
                <a:lnTo>
                  <a:pt x="9608" y="119006"/>
                </a:lnTo>
                <a:lnTo>
                  <a:pt x="0" y="164390"/>
                </a:lnTo>
                <a:lnTo>
                  <a:pt x="2738" y="212312"/>
                </a:lnTo>
                <a:lnTo>
                  <a:pt x="18026" y="257825"/>
                </a:lnTo>
                <a:lnTo>
                  <a:pt x="43835" y="296410"/>
                </a:lnTo>
                <a:lnTo>
                  <a:pt x="78168" y="326706"/>
                </a:lnTo>
                <a:lnTo>
                  <a:pt x="119029" y="347355"/>
                </a:lnTo>
                <a:lnTo>
                  <a:pt x="164419" y="356996"/>
                </a:lnTo>
                <a:lnTo>
                  <a:pt x="212343" y="354271"/>
                </a:lnTo>
                <a:lnTo>
                  <a:pt x="257854" y="338970"/>
                </a:lnTo>
                <a:lnTo>
                  <a:pt x="296432" y="313128"/>
                </a:lnTo>
                <a:lnTo>
                  <a:pt x="326720" y="278753"/>
                </a:lnTo>
                <a:lnTo>
                  <a:pt x="347360" y="237850"/>
                </a:lnTo>
                <a:lnTo>
                  <a:pt x="356995" y="192427"/>
                </a:lnTo>
                <a:lnTo>
                  <a:pt x="354267" y="144491"/>
                </a:lnTo>
                <a:lnTo>
                  <a:pt x="338969" y="98992"/>
                </a:lnTo>
                <a:lnTo>
                  <a:pt x="313134" y="60446"/>
                </a:lnTo>
                <a:lnTo>
                  <a:pt x="278766" y="30200"/>
                </a:lnTo>
                <a:lnTo>
                  <a:pt x="237872" y="9602"/>
                </a:lnTo>
                <a:lnTo>
                  <a:pt x="192456" y="0"/>
                </a:lnTo>
                <a:lnTo>
                  <a:pt x="144522" y="274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72766" y="5049035"/>
            <a:ext cx="186099" cy="186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22433" y="4788642"/>
            <a:ext cx="186099" cy="186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944564" y="9061362"/>
            <a:ext cx="250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全部</a:t>
            </a:r>
            <a:r>
              <a:rPr kumimoji="1" lang="en-US" altLang="ja-JP" sz="2400" i="1" dirty="0" err="1" smtClean="0">
                <a:solidFill>
                  <a:srgbClr val="FF0000"/>
                </a:solidFill>
              </a:rPr>
              <a:t>i</a:t>
            </a:r>
            <a:r>
              <a:rPr kumimoji="1" lang="en-US" altLang="ja-JP" sz="24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 smtClean="0"/>
              <a:t>frame</a:t>
            </a:r>
            <a:endParaRPr kumimoji="1" lang="ja-JP" altLang="en-US" sz="2400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536502" y="8799009"/>
            <a:ext cx="106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i="1" dirty="0" err="1" smtClean="0">
                <a:solidFill>
                  <a:srgbClr val="FF0000"/>
                </a:solidFill>
              </a:rPr>
              <a:t>i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frame</a:t>
            </a:r>
            <a:endParaRPr kumimoji="1" lang="ja-JP" altLang="en-US" sz="2400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12435778" y="8772833"/>
            <a:ext cx="156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i="1" dirty="0" smtClean="0">
                <a:solidFill>
                  <a:srgbClr val="FF0000"/>
                </a:solidFill>
              </a:rPr>
              <a:t>v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frame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1161859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730" dirty="0">
                <a:solidFill>
                  <a:srgbClr val="002A5C"/>
                </a:solidFill>
                <a:latin typeface="Tahoma"/>
                <a:cs typeface="Tahoma"/>
              </a:rPr>
              <a:t>How </a:t>
            </a:r>
            <a:r>
              <a:rPr sz="5900" spc="-455" dirty="0">
                <a:solidFill>
                  <a:srgbClr val="002A5C"/>
                </a:solidFill>
                <a:latin typeface="Tahoma"/>
                <a:cs typeface="Tahoma"/>
              </a:rPr>
              <a:t>Can </a:t>
            </a:r>
            <a:r>
              <a:rPr sz="5900" spc="-940" dirty="0">
                <a:solidFill>
                  <a:srgbClr val="002A5C"/>
                </a:solidFill>
                <a:latin typeface="Tahoma"/>
                <a:cs typeface="Tahoma"/>
              </a:rPr>
              <a:t>We </a:t>
            </a:r>
            <a:r>
              <a:rPr sz="5900" spc="-480" dirty="0">
                <a:solidFill>
                  <a:srgbClr val="002A5C"/>
                </a:solidFill>
                <a:latin typeface="Tahoma"/>
                <a:cs typeface="Tahoma"/>
              </a:rPr>
              <a:t>Represent </a:t>
            </a:r>
            <a:r>
              <a:rPr sz="5900" spc="-565" dirty="0">
                <a:solidFill>
                  <a:srgbClr val="002A5C"/>
                </a:solidFill>
                <a:latin typeface="Tahoma"/>
                <a:cs typeface="Tahoma"/>
              </a:rPr>
              <a:t>a</a:t>
            </a:r>
            <a:r>
              <a:rPr sz="5900" spc="-60" dirty="0">
                <a:solidFill>
                  <a:srgbClr val="002A5C"/>
                </a:solidFill>
                <a:latin typeface="Tahoma"/>
                <a:cs typeface="Tahoma"/>
              </a:rPr>
              <a:t> </a:t>
            </a:r>
            <a:r>
              <a:rPr sz="5900" spc="-500" dirty="0">
                <a:solidFill>
                  <a:srgbClr val="002A5C"/>
                </a:solidFill>
                <a:latin typeface="Tahoma"/>
                <a:cs typeface="Tahoma"/>
              </a:rPr>
              <a:t>Rotation?</a:t>
            </a:r>
            <a:endParaRPr sz="59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9036" y="2339793"/>
            <a:ext cx="355282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50" spc="-30" dirty="0">
                <a:solidFill>
                  <a:srgbClr val="002A5C"/>
                </a:solidFill>
                <a:latin typeface="Arial"/>
                <a:cs typeface="Arial"/>
              </a:rPr>
              <a:t>Rotation</a:t>
            </a:r>
            <a:r>
              <a:rPr sz="4150" spc="4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4150" spc="-5" dirty="0">
                <a:solidFill>
                  <a:srgbClr val="002A5C"/>
                </a:solidFill>
                <a:latin typeface="Arial"/>
                <a:cs typeface="Arial"/>
              </a:rPr>
              <a:t>matrix</a:t>
            </a:r>
            <a:endParaRPr sz="41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4443" y="224165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806991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5" y="25950"/>
                </a:lnTo>
                <a:lnTo>
                  <a:pt x="25950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2"/>
                </a:lnTo>
                <a:lnTo>
                  <a:pt x="183" y="852377"/>
                </a:lnTo>
                <a:lnTo>
                  <a:pt x="4967" y="919904"/>
                </a:lnTo>
                <a:lnTo>
                  <a:pt x="25950" y="976623"/>
                </a:lnTo>
                <a:lnTo>
                  <a:pt x="70465" y="1021138"/>
                </a:lnTo>
                <a:lnTo>
                  <a:pt x="127184" y="1042125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805924" y="1047088"/>
                </a:lnTo>
                <a:lnTo>
                  <a:pt x="852377" y="1046904"/>
                </a:lnTo>
                <a:lnTo>
                  <a:pt x="919887" y="1042125"/>
                </a:lnTo>
                <a:lnTo>
                  <a:pt x="976623" y="1021138"/>
                </a:lnTo>
                <a:lnTo>
                  <a:pt x="1021138" y="976623"/>
                </a:lnTo>
                <a:lnTo>
                  <a:pt x="1042126" y="919887"/>
                </a:lnTo>
                <a:lnTo>
                  <a:pt x="1046904" y="852828"/>
                </a:lnTo>
                <a:lnTo>
                  <a:pt x="1047088" y="806992"/>
                </a:lnTo>
                <a:lnTo>
                  <a:pt x="1047084" y="240097"/>
                </a:lnTo>
                <a:lnTo>
                  <a:pt x="1046904" y="194711"/>
                </a:lnTo>
                <a:lnTo>
                  <a:pt x="1042120" y="127184"/>
                </a:lnTo>
                <a:lnTo>
                  <a:pt x="1021138" y="70465"/>
                </a:lnTo>
                <a:lnTo>
                  <a:pt x="976623" y="25950"/>
                </a:lnTo>
                <a:lnTo>
                  <a:pt x="919904" y="4963"/>
                </a:lnTo>
                <a:lnTo>
                  <a:pt x="852828" y="183"/>
                </a:lnTo>
                <a:lnTo>
                  <a:pt x="806991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82530" y="2479370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9045" y="4397625"/>
            <a:ext cx="10801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b="1" spc="70" dirty="0">
                <a:latin typeface="Times New Roman"/>
                <a:cs typeface="Times New Roman"/>
              </a:rPr>
              <a:t>C</a:t>
            </a:r>
            <a:r>
              <a:rPr sz="3525" i="1" spc="104" baseline="-18912" dirty="0">
                <a:latin typeface="Palatino Linotype"/>
                <a:cs typeface="Palatino Linotype"/>
              </a:rPr>
              <a:t>ba</a:t>
            </a:r>
            <a:r>
              <a:rPr sz="3525" i="1" spc="375" baseline="-18912" dirty="0">
                <a:latin typeface="Palatino Linotype"/>
                <a:cs typeface="Palatino Linotype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20359" y="591359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1301" y="3543776"/>
            <a:ext cx="0" cy="2359660"/>
          </a:xfrm>
          <a:custGeom>
            <a:avLst/>
            <a:gdLst/>
            <a:ahLst/>
            <a:cxnLst/>
            <a:rect l="l" t="t" r="r" b="b"/>
            <a:pathLst>
              <a:path h="2359660">
                <a:moveTo>
                  <a:pt x="0" y="0"/>
                </a:moveTo>
                <a:lnTo>
                  <a:pt x="0" y="235966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20359" y="353298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6861" y="3986083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36861" y="4785204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6861" y="5584325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31317" y="3481879"/>
            <a:ext cx="443865" cy="240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95"/>
              </a:spcBef>
            </a:pPr>
            <a:r>
              <a:rPr sz="3300" i="1" spc="120" dirty="0">
                <a:latin typeface="Palatino Linotype"/>
                <a:cs typeface="Palatino Linotype"/>
              </a:rPr>
              <a:t>b</a:t>
            </a:r>
            <a:endParaRPr sz="3300">
              <a:latin typeface="Palatino Linotype"/>
              <a:cs typeface="Palatino Linotype"/>
            </a:endParaRPr>
          </a:p>
          <a:p>
            <a:pPr marL="281940">
              <a:lnSpc>
                <a:spcPts val="2510"/>
              </a:lnSpc>
            </a:pPr>
            <a:r>
              <a:rPr sz="2350" spc="-320" dirty="0">
                <a:latin typeface="Lucida Sans Unicode"/>
                <a:cs typeface="Lucida Sans Unicode"/>
              </a:rPr>
              <a:t>1</a:t>
            </a:r>
            <a:endParaRPr sz="2350">
              <a:latin typeface="Lucida Sans Unicode"/>
              <a:cs typeface="Lucida Sans Unicode"/>
            </a:endParaRPr>
          </a:p>
          <a:p>
            <a:pPr marL="12700">
              <a:lnSpc>
                <a:spcPts val="3650"/>
              </a:lnSpc>
              <a:spcBef>
                <a:spcPts val="135"/>
              </a:spcBef>
            </a:pPr>
            <a:r>
              <a:rPr sz="3300" i="1" spc="120" dirty="0">
                <a:latin typeface="Palatino Linotype"/>
                <a:cs typeface="Palatino Linotype"/>
              </a:rPr>
              <a:t>b</a:t>
            </a:r>
            <a:endParaRPr sz="3300">
              <a:latin typeface="Palatino Linotype"/>
              <a:cs typeface="Palatino Linotype"/>
            </a:endParaRPr>
          </a:p>
          <a:p>
            <a:pPr marL="281940">
              <a:lnSpc>
                <a:spcPts val="2510"/>
              </a:lnSpc>
            </a:pPr>
            <a:r>
              <a:rPr sz="2350" spc="-320" dirty="0">
                <a:latin typeface="Lucida Sans Unicode"/>
                <a:cs typeface="Lucida Sans Unicode"/>
              </a:rPr>
              <a:t>2</a:t>
            </a:r>
            <a:endParaRPr sz="2350">
              <a:latin typeface="Lucida Sans Unicode"/>
              <a:cs typeface="Lucida Sans Unicode"/>
            </a:endParaRPr>
          </a:p>
          <a:p>
            <a:pPr marL="12700">
              <a:lnSpc>
                <a:spcPts val="3650"/>
              </a:lnSpc>
              <a:spcBef>
                <a:spcPts val="135"/>
              </a:spcBef>
            </a:pPr>
            <a:r>
              <a:rPr sz="3300" i="1" spc="120" dirty="0">
                <a:latin typeface="Palatino Linotype"/>
                <a:cs typeface="Palatino Linotype"/>
              </a:rPr>
              <a:t>b</a:t>
            </a:r>
            <a:endParaRPr sz="3300">
              <a:latin typeface="Palatino Linotype"/>
              <a:cs typeface="Palatino Linotype"/>
            </a:endParaRPr>
          </a:p>
          <a:p>
            <a:pPr marL="281940">
              <a:lnSpc>
                <a:spcPts val="2510"/>
              </a:lnSpc>
            </a:pPr>
            <a:r>
              <a:rPr sz="2350" spc="-320" dirty="0">
                <a:latin typeface="Lucida Sans Unicode"/>
                <a:cs typeface="Lucida Sans Unicode"/>
              </a:rPr>
              <a:t>3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73323" y="591359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05256" y="3543776"/>
            <a:ext cx="0" cy="2359660"/>
          </a:xfrm>
          <a:custGeom>
            <a:avLst/>
            <a:gdLst/>
            <a:ahLst/>
            <a:cxnLst/>
            <a:rect l="l" t="t" r="r" b="b"/>
            <a:pathLst>
              <a:path h="2359660">
                <a:moveTo>
                  <a:pt x="0" y="0"/>
                </a:moveTo>
                <a:lnTo>
                  <a:pt x="0" y="235966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73323" y="353298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206581" y="4480554"/>
            <a:ext cx="1860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Tahoma"/>
                <a:cs typeface="Tahoma"/>
              </a:rPr>
              <a:t>[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55291" y="4734524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96200" y="4655125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320" dirty="0">
                <a:latin typeface="Lucida Sans Unicode"/>
                <a:cs typeface="Lucida Sans Unicode"/>
              </a:rPr>
              <a:t>1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68251" y="4734524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09160" y="4655125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320" dirty="0">
                <a:latin typeface="Lucida Sans Unicode"/>
                <a:cs typeface="Lucida Sans Unicode"/>
              </a:rPr>
              <a:t>2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26680" y="4230322"/>
            <a:ext cx="18611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25500" algn="l"/>
                <a:tab pos="1638300" algn="l"/>
              </a:tabLst>
            </a:pPr>
            <a:r>
              <a:rPr sz="3300" i="1" spc="185" dirty="0">
                <a:latin typeface="Palatino Linotype"/>
                <a:cs typeface="Palatino Linotype"/>
              </a:rPr>
              <a:t>a	a	a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81210" y="4734524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296719" y="4480554"/>
            <a:ext cx="385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525" spc="-240" baseline="-9456" dirty="0">
                <a:latin typeface="Lucida Sans Unicode"/>
                <a:cs typeface="Lucida Sans Unicode"/>
              </a:rPr>
              <a:t>3</a:t>
            </a:r>
            <a:r>
              <a:rPr sz="3300" spc="-160" dirty="0">
                <a:latin typeface="Tahoma"/>
                <a:cs typeface="Tahoma"/>
              </a:rPr>
              <a:t>]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09465" y="7421496"/>
            <a:ext cx="3124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365" dirty="0">
                <a:latin typeface="Lucida Sans Unicode"/>
                <a:cs typeface="Lucida Sans Unicode"/>
              </a:rPr>
              <a:t>=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48967" y="894191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69908" y="6563836"/>
            <a:ext cx="0" cy="2367280"/>
          </a:xfrm>
          <a:custGeom>
            <a:avLst/>
            <a:gdLst/>
            <a:ahLst/>
            <a:cxnLst/>
            <a:rect l="l" t="t" r="r" b="b"/>
            <a:pathLst>
              <a:path h="2367279">
                <a:moveTo>
                  <a:pt x="0" y="0"/>
                </a:moveTo>
                <a:lnTo>
                  <a:pt x="0" y="236728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8967" y="655304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65469" y="7005790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459925" y="6501587"/>
            <a:ext cx="10191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3240" algn="l"/>
              </a:tabLst>
            </a:pPr>
            <a:r>
              <a:rPr sz="3300" i="1" spc="120" dirty="0">
                <a:latin typeface="Palatino Linotype"/>
                <a:cs typeface="Palatino Linotype"/>
              </a:rPr>
              <a:t>b	</a:t>
            </a:r>
            <a:r>
              <a:rPr sz="3300" spc="-530" dirty="0">
                <a:latin typeface="Lucida Sans Unicode"/>
                <a:cs typeface="Lucida Sans Unicode"/>
              </a:rPr>
              <a:t>⋅</a:t>
            </a:r>
            <a:r>
              <a:rPr sz="3300" spc="-450" dirty="0">
                <a:latin typeface="Lucida Sans Unicode"/>
                <a:cs typeface="Lucida Sans Unicode"/>
              </a:rPr>
              <a:t> </a:t>
            </a:r>
            <a:r>
              <a:rPr sz="3300" i="1" spc="185" dirty="0">
                <a:latin typeface="Palatino Linotype"/>
                <a:cs typeface="Palatino Linotype"/>
              </a:rPr>
              <a:t>a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72154" y="7005790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62256" y="7005790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68940" y="7005790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59043" y="7005790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56712" y="6501587"/>
            <a:ext cx="26162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3240" algn="l"/>
                <a:tab pos="1609090" algn="l"/>
                <a:tab pos="2120265" algn="l"/>
              </a:tabLst>
            </a:pPr>
            <a:r>
              <a:rPr sz="3300" i="1" spc="120" dirty="0">
                <a:latin typeface="Palatino Linotype"/>
                <a:cs typeface="Palatino Linotype"/>
              </a:rPr>
              <a:t>b	</a:t>
            </a:r>
            <a:r>
              <a:rPr sz="3300" spc="-530" dirty="0">
                <a:latin typeface="Lucida Sans Unicode"/>
                <a:cs typeface="Lucida Sans Unicode"/>
              </a:rPr>
              <a:t>⋅ </a:t>
            </a:r>
            <a:r>
              <a:rPr sz="3300" spc="-360" dirty="0">
                <a:latin typeface="Lucida Sans Unicode"/>
                <a:cs typeface="Lucida Sans Unicode"/>
              </a:rPr>
              <a:t> </a:t>
            </a:r>
            <a:r>
              <a:rPr sz="3300" i="1" spc="185" dirty="0">
                <a:latin typeface="Palatino Linotype"/>
                <a:cs typeface="Palatino Linotype"/>
              </a:rPr>
              <a:t>a	</a:t>
            </a:r>
            <a:r>
              <a:rPr sz="3300" i="1" spc="120" dirty="0">
                <a:latin typeface="Palatino Linotype"/>
                <a:cs typeface="Palatino Linotype"/>
              </a:rPr>
              <a:t>b	</a:t>
            </a:r>
            <a:r>
              <a:rPr sz="3300" spc="-530" dirty="0">
                <a:latin typeface="Lucida Sans Unicode"/>
                <a:cs typeface="Lucida Sans Unicode"/>
              </a:rPr>
              <a:t>⋅</a:t>
            </a:r>
            <a:r>
              <a:rPr sz="3300" spc="-445" dirty="0">
                <a:latin typeface="Lucida Sans Unicode"/>
                <a:cs typeface="Lucida Sans Unicode"/>
              </a:rPr>
              <a:t> </a:t>
            </a:r>
            <a:r>
              <a:rPr sz="3300" i="1" spc="185" dirty="0">
                <a:latin typeface="Palatino Linotype"/>
                <a:cs typeface="Palatino Linotype"/>
              </a:rPr>
              <a:t>a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65727" y="7005790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65469" y="7809075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72154" y="7809075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729236" y="7729675"/>
            <a:ext cx="95821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96290" algn="l"/>
              </a:tabLst>
            </a:pPr>
            <a:r>
              <a:rPr sz="2350" spc="-320" dirty="0">
                <a:latin typeface="Lucida Sans Unicode"/>
                <a:cs typeface="Lucida Sans Unicode"/>
              </a:rPr>
              <a:t>2	1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962256" y="7809075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68940" y="7809075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326023" y="7729675"/>
            <a:ext cx="95821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96290" algn="l"/>
              </a:tabLst>
            </a:pPr>
            <a:r>
              <a:rPr sz="2350" spc="-320" dirty="0">
                <a:latin typeface="Lucida Sans Unicode"/>
                <a:cs typeface="Lucida Sans Unicode"/>
              </a:rPr>
              <a:t>2	2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59043" y="7809075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459925" y="6926391"/>
            <a:ext cx="4420870" cy="906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90"/>
              </a:spcBef>
              <a:tabLst>
                <a:tab pos="1065530" algn="l"/>
                <a:tab pos="1878330" algn="l"/>
                <a:tab pos="2662555" algn="l"/>
                <a:tab pos="3475354" algn="l"/>
                <a:tab pos="4258945" algn="l"/>
              </a:tabLst>
            </a:pPr>
            <a:r>
              <a:rPr sz="2350" spc="-320" dirty="0">
                <a:latin typeface="Lucida Sans Unicode"/>
                <a:cs typeface="Lucida Sans Unicode"/>
              </a:rPr>
              <a:t>1	1	1	2	1	3</a:t>
            </a:r>
            <a:endParaRPr sz="2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  <a:tabLst>
                <a:tab pos="523240" algn="l"/>
                <a:tab pos="1609090" algn="l"/>
                <a:tab pos="2120265" algn="l"/>
                <a:tab pos="3206115" algn="l"/>
                <a:tab pos="3716654" algn="l"/>
              </a:tabLst>
            </a:pPr>
            <a:r>
              <a:rPr sz="3300" i="1" spc="120" dirty="0">
                <a:latin typeface="Palatino Linotype"/>
                <a:cs typeface="Palatino Linotype"/>
              </a:rPr>
              <a:t>b	</a:t>
            </a:r>
            <a:r>
              <a:rPr sz="3300" spc="-530" dirty="0">
                <a:latin typeface="Lucida Sans Unicode"/>
                <a:cs typeface="Lucida Sans Unicode"/>
              </a:rPr>
              <a:t>⋅ </a:t>
            </a:r>
            <a:r>
              <a:rPr sz="3300" spc="-360" dirty="0">
                <a:latin typeface="Lucida Sans Unicode"/>
                <a:cs typeface="Lucida Sans Unicode"/>
              </a:rPr>
              <a:t> </a:t>
            </a:r>
            <a:r>
              <a:rPr sz="3300" i="1" spc="185" dirty="0">
                <a:latin typeface="Palatino Linotype"/>
                <a:cs typeface="Palatino Linotype"/>
              </a:rPr>
              <a:t>a	</a:t>
            </a:r>
            <a:r>
              <a:rPr sz="3300" i="1" spc="120" dirty="0">
                <a:latin typeface="Palatino Linotype"/>
                <a:cs typeface="Palatino Linotype"/>
              </a:rPr>
              <a:t>b	</a:t>
            </a:r>
            <a:r>
              <a:rPr sz="3300" spc="-530" dirty="0">
                <a:latin typeface="Lucida Sans Unicode"/>
                <a:cs typeface="Lucida Sans Unicode"/>
              </a:rPr>
              <a:t>⋅ </a:t>
            </a:r>
            <a:r>
              <a:rPr sz="3300" spc="-360" dirty="0">
                <a:latin typeface="Lucida Sans Unicode"/>
                <a:cs typeface="Lucida Sans Unicode"/>
              </a:rPr>
              <a:t> </a:t>
            </a:r>
            <a:r>
              <a:rPr sz="3300" i="1" spc="185" dirty="0">
                <a:latin typeface="Palatino Linotype"/>
                <a:cs typeface="Palatino Linotype"/>
              </a:rPr>
              <a:t>a	</a:t>
            </a:r>
            <a:r>
              <a:rPr sz="3300" i="1" spc="120" dirty="0">
                <a:latin typeface="Palatino Linotype"/>
                <a:cs typeface="Palatino Linotype"/>
              </a:rPr>
              <a:t>b	</a:t>
            </a:r>
            <a:r>
              <a:rPr sz="3300" spc="-530" dirty="0">
                <a:latin typeface="Lucida Sans Unicode"/>
                <a:cs typeface="Lucida Sans Unicode"/>
              </a:rPr>
              <a:t>⋅</a:t>
            </a:r>
            <a:r>
              <a:rPr sz="3300" spc="-395" dirty="0">
                <a:latin typeface="Lucida Sans Unicode"/>
                <a:cs typeface="Lucida Sans Unicode"/>
              </a:rPr>
              <a:t> </a:t>
            </a:r>
            <a:r>
              <a:rPr sz="3300" i="1" spc="185" dirty="0">
                <a:latin typeface="Palatino Linotype"/>
                <a:cs typeface="Palatino Linotype"/>
              </a:rPr>
              <a:t>a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365727" y="7809075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922810" y="7729675"/>
            <a:ext cx="95821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96290" algn="l"/>
              </a:tabLst>
            </a:pPr>
            <a:r>
              <a:rPr sz="2350" spc="-320" dirty="0">
                <a:latin typeface="Lucida Sans Unicode"/>
                <a:cs typeface="Lucida Sans Unicode"/>
              </a:rPr>
              <a:t>2	3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365469" y="8612359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72154" y="8612359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729236" y="8532959"/>
            <a:ext cx="95821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96290" algn="l"/>
              </a:tabLst>
            </a:pPr>
            <a:r>
              <a:rPr sz="2350" spc="-320" dirty="0">
                <a:latin typeface="Lucida Sans Unicode"/>
                <a:cs typeface="Lucida Sans Unicode"/>
              </a:rPr>
              <a:t>3	1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962256" y="8612359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68940" y="8612359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326023" y="8532959"/>
            <a:ext cx="95821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96290" algn="l"/>
              </a:tabLst>
            </a:pPr>
            <a:r>
              <a:rPr sz="2350" spc="-320" dirty="0">
                <a:latin typeface="Lucida Sans Unicode"/>
                <a:cs typeface="Lucida Sans Unicode"/>
              </a:rPr>
              <a:t>3	2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559043" y="8612359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459925" y="8108156"/>
            <a:ext cx="42125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3240" algn="l"/>
                <a:tab pos="1609090" algn="l"/>
                <a:tab pos="2120265" algn="l"/>
                <a:tab pos="3206115" algn="l"/>
                <a:tab pos="3716654" algn="l"/>
              </a:tabLst>
            </a:pPr>
            <a:r>
              <a:rPr sz="3300" i="1" spc="120" dirty="0">
                <a:latin typeface="Palatino Linotype"/>
                <a:cs typeface="Palatino Linotype"/>
              </a:rPr>
              <a:t>b	</a:t>
            </a:r>
            <a:r>
              <a:rPr sz="3300" spc="-530" dirty="0">
                <a:latin typeface="Lucida Sans Unicode"/>
                <a:cs typeface="Lucida Sans Unicode"/>
              </a:rPr>
              <a:t>⋅ </a:t>
            </a:r>
            <a:r>
              <a:rPr sz="3300" spc="-360" dirty="0">
                <a:latin typeface="Lucida Sans Unicode"/>
                <a:cs typeface="Lucida Sans Unicode"/>
              </a:rPr>
              <a:t> </a:t>
            </a:r>
            <a:r>
              <a:rPr sz="3300" i="1" spc="185" dirty="0">
                <a:latin typeface="Palatino Linotype"/>
                <a:cs typeface="Palatino Linotype"/>
              </a:rPr>
              <a:t>a	</a:t>
            </a:r>
            <a:r>
              <a:rPr sz="3300" i="1" spc="120" dirty="0">
                <a:latin typeface="Palatino Linotype"/>
                <a:cs typeface="Palatino Linotype"/>
              </a:rPr>
              <a:t>b	</a:t>
            </a:r>
            <a:r>
              <a:rPr sz="3300" spc="-530" dirty="0">
                <a:latin typeface="Lucida Sans Unicode"/>
                <a:cs typeface="Lucida Sans Unicode"/>
              </a:rPr>
              <a:t>⋅ </a:t>
            </a:r>
            <a:r>
              <a:rPr sz="3300" spc="-360" dirty="0">
                <a:latin typeface="Lucida Sans Unicode"/>
                <a:cs typeface="Lucida Sans Unicode"/>
              </a:rPr>
              <a:t> </a:t>
            </a:r>
            <a:r>
              <a:rPr sz="3300" i="1" spc="185" dirty="0">
                <a:latin typeface="Palatino Linotype"/>
                <a:cs typeface="Palatino Linotype"/>
              </a:rPr>
              <a:t>a	</a:t>
            </a:r>
            <a:r>
              <a:rPr sz="3300" i="1" spc="120" dirty="0">
                <a:latin typeface="Palatino Linotype"/>
                <a:cs typeface="Palatino Linotype"/>
              </a:rPr>
              <a:t>b	</a:t>
            </a:r>
            <a:r>
              <a:rPr sz="3300" spc="-530" dirty="0">
                <a:latin typeface="Lucida Sans Unicode"/>
                <a:cs typeface="Lucida Sans Unicode"/>
              </a:rPr>
              <a:t>⋅</a:t>
            </a:r>
            <a:r>
              <a:rPr sz="3300" spc="-445" dirty="0">
                <a:latin typeface="Lucida Sans Unicode"/>
                <a:cs typeface="Lucida Sans Unicode"/>
              </a:rPr>
              <a:t> </a:t>
            </a:r>
            <a:r>
              <a:rPr sz="3300" i="1" spc="185" dirty="0">
                <a:latin typeface="Palatino Linotype"/>
                <a:cs typeface="Palatino Linotype"/>
              </a:rPr>
              <a:t>a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365727" y="8612359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922810" y="8532959"/>
            <a:ext cx="95821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96290" algn="l"/>
              </a:tabLst>
            </a:pPr>
            <a:r>
              <a:rPr sz="2350" spc="-320" dirty="0">
                <a:latin typeface="Lucida Sans Unicode"/>
                <a:cs typeface="Lucida Sans Unicode"/>
              </a:rPr>
              <a:t>3	3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879332" y="894191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11266" y="6563836"/>
            <a:ext cx="0" cy="2367280"/>
          </a:xfrm>
          <a:custGeom>
            <a:avLst/>
            <a:gdLst/>
            <a:ahLst/>
            <a:cxnLst/>
            <a:rect l="l" t="t" r="r" b="b"/>
            <a:pathLst>
              <a:path h="2367279">
                <a:moveTo>
                  <a:pt x="0" y="0"/>
                </a:moveTo>
                <a:lnTo>
                  <a:pt x="0" y="236728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879332" y="655304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9651927" y="7180798"/>
            <a:ext cx="1807845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-12700" algn="ctr">
              <a:lnSpc>
                <a:spcPct val="100000"/>
              </a:lnSpc>
              <a:spcBef>
                <a:spcPts val="125"/>
              </a:spcBef>
            </a:pPr>
            <a:r>
              <a:rPr sz="2200" spc="60" dirty="0">
                <a:latin typeface="Arial"/>
                <a:cs typeface="Arial"/>
              </a:rPr>
              <a:t>“direction  </a:t>
            </a:r>
            <a:r>
              <a:rPr sz="2200" spc="-30" dirty="0">
                <a:latin typeface="Arial"/>
                <a:cs typeface="Arial"/>
              </a:rPr>
              <a:t>cosine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60" dirty="0">
                <a:latin typeface="Arial"/>
                <a:cs typeface="Arial"/>
              </a:rPr>
              <a:t>matrix” 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(DCM)</a:t>
            </a:r>
            <a:endParaRPr sz="2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977142" y="2847136"/>
            <a:ext cx="5280679" cy="3063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034731" y="2883784"/>
            <a:ext cx="5165725" cy="2948940"/>
          </a:xfrm>
          <a:custGeom>
            <a:avLst/>
            <a:gdLst/>
            <a:ahLst/>
            <a:cxnLst/>
            <a:rect l="l" t="t" r="r" b="b"/>
            <a:pathLst>
              <a:path w="5165725" h="2948940">
                <a:moveTo>
                  <a:pt x="0" y="0"/>
                </a:moveTo>
                <a:lnTo>
                  <a:pt x="5165497" y="0"/>
                </a:lnTo>
                <a:lnTo>
                  <a:pt x="5165497" y="2948474"/>
                </a:lnTo>
                <a:lnTo>
                  <a:pt x="0" y="29484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034731" y="2883784"/>
            <a:ext cx="5165725" cy="2948940"/>
          </a:xfrm>
          <a:custGeom>
            <a:avLst/>
            <a:gdLst/>
            <a:ahLst/>
            <a:cxnLst/>
            <a:rect l="l" t="t" r="r" b="b"/>
            <a:pathLst>
              <a:path w="5165725" h="2948940">
                <a:moveTo>
                  <a:pt x="0" y="0"/>
                </a:moveTo>
                <a:lnTo>
                  <a:pt x="5165499" y="0"/>
                </a:lnTo>
                <a:lnTo>
                  <a:pt x="5165499" y="2948474"/>
                </a:lnTo>
                <a:lnTo>
                  <a:pt x="0" y="294847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1673951" y="2993373"/>
            <a:ext cx="2066289" cy="1406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4950" b="1" spc="104" baseline="-20202" dirty="0">
                <a:latin typeface="Times New Roman"/>
                <a:cs typeface="Times New Roman"/>
              </a:rPr>
              <a:t>C</a:t>
            </a:r>
            <a:r>
              <a:rPr sz="3525" i="1" spc="104" baseline="-48463" dirty="0">
                <a:latin typeface="Palatino Linotype"/>
                <a:cs typeface="Palatino Linotype"/>
              </a:rPr>
              <a:t>ba </a:t>
            </a:r>
            <a:r>
              <a:rPr sz="4950" spc="-547" baseline="-20202" dirty="0">
                <a:latin typeface="Lucida Sans Unicode"/>
                <a:cs typeface="Lucida Sans Unicode"/>
              </a:rPr>
              <a:t>∈</a:t>
            </a:r>
            <a:r>
              <a:rPr sz="4950" spc="-900" baseline="-20202" dirty="0">
                <a:latin typeface="Lucida Sans Unicode"/>
                <a:cs typeface="Lucida Sans Unicode"/>
              </a:rPr>
              <a:t> </a:t>
            </a:r>
            <a:r>
              <a:rPr sz="4950" spc="-375" baseline="-20202" dirty="0">
                <a:latin typeface="Lucida Sans Unicode"/>
                <a:cs typeface="Lucida Sans Unicode"/>
              </a:rPr>
              <a:t>ℛ</a:t>
            </a:r>
            <a:r>
              <a:rPr sz="2350" spc="-250" dirty="0">
                <a:latin typeface="Lucida Sans Unicode"/>
                <a:cs typeface="Lucida Sans Unicode"/>
              </a:rPr>
              <a:t>3×3</a:t>
            </a:r>
            <a:endParaRPr sz="2350">
              <a:latin typeface="Lucida Sans Unicode"/>
              <a:cs typeface="Lucida Sans Unicode"/>
            </a:endParaRPr>
          </a:p>
          <a:p>
            <a:pPr marL="129539">
              <a:lnSpc>
                <a:spcPct val="100000"/>
              </a:lnSpc>
              <a:spcBef>
                <a:spcPts val="2960"/>
              </a:spcBef>
            </a:pPr>
            <a:r>
              <a:rPr sz="3300" b="1" spc="40" dirty="0">
                <a:latin typeface="Times New Roman"/>
                <a:cs typeface="Times New Roman"/>
              </a:rPr>
              <a:t>r</a:t>
            </a:r>
            <a:r>
              <a:rPr sz="3525" i="1" spc="60" baseline="-18912" dirty="0">
                <a:latin typeface="Palatino Linotype"/>
                <a:cs typeface="Palatino Linotype"/>
              </a:rPr>
              <a:t>b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-520" dirty="0">
                <a:latin typeface="Lucida Sans Unicode"/>
                <a:cs typeface="Lucida Sans Unicode"/>
              </a:rPr>
              <a:t> </a:t>
            </a:r>
            <a:r>
              <a:rPr sz="3300" b="1" spc="65" dirty="0">
                <a:latin typeface="Times New Roman"/>
                <a:cs typeface="Times New Roman"/>
              </a:rPr>
              <a:t>C</a:t>
            </a:r>
            <a:r>
              <a:rPr sz="3525" i="1" spc="97" baseline="-18912" dirty="0">
                <a:latin typeface="Palatino Linotype"/>
                <a:cs typeface="Palatino Linotype"/>
              </a:rPr>
              <a:t>ba</a:t>
            </a:r>
            <a:r>
              <a:rPr sz="3300" b="1" spc="65" dirty="0">
                <a:latin typeface="Times New Roman"/>
                <a:cs typeface="Times New Roman"/>
              </a:rPr>
              <a:t>r</a:t>
            </a:r>
            <a:r>
              <a:rPr sz="3525" i="1" spc="97" baseline="-18912" dirty="0">
                <a:latin typeface="Palatino Linotype"/>
                <a:cs typeface="Palatino Linotype"/>
              </a:rPr>
              <a:t>a</a:t>
            </a:r>
            <a:endParaRPr sz="3525" baseline="-18912">
              <a:latin typeface="Palatino Linotype"/>
              <a:cs typeface="Palatino Linotyp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697397" y="5095782"/>
            <a:ext cx="31051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350" i="1" spc="80" dirty="0">
                <a:latin typeface="Palatino Linotype"/>
                <a:cs typeface="Palatino Linotype"/>
              </a:rPr>
              <a:t>b</a:t>
            </a:r>
            <a:r>
              <a:rPr sz="2350" i="1" spc="130" dirty="0">
                <a:latin typeface="Palatino Linotype"/>
                <a:cs typeface="Palatino Linotype"/>
              </a:rPr>
              <a:t>a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769528" y="4841700"/>
            <a:ext cx="3712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1341755" algn="l"/>
              </a:tabLst>
            </a:pPr>
            <a:r>
              <a:rPr sz="3300" b="1" spc="10" dirty="0">
                <a:latin typeface="Times New Roman"/>
                <a:cs typeface="Times New Roman"/>
              </a:rPr>
              <a:t>C</a:t>
            </a:r>
            <a:r>
              <a:rPr sz="3525" i="1" spc="15" baseline="-18912" dirty="0">
                <a:latin typeface="Palatino Linotype"/>
                <a:cs typeface="Palatino Linotype"/>
              </a:rPr>
              <a:t>ba</a:t>
            </a:r>
            <a:r>
              <a:rPr sz="3300" b="1" spc="10" dirty="0">
                <a:latin typeface="Times New Roman"/>
                <a:cs typeface="Times New Roman"/>
              </a:rPr>
              <a:t>C</a:t>
            </a:r>
            <a:r>
              <a:rPr sz="3525" i="1" spc="15" baseline="28368" dirty="0">
                <a:latin typeface="Palatino Linotype"/>
                <a:cs typeface="Palatino Linotype"/>
              </a:rPr>
              <a:t>T	</a:t>
            </a:r>
            <a:r>
              <a:rPr sz="3300" spc="-365" dirty="0">
                <a:latin typeface="Lucida Sans Unicode"/>
                <a:cs typeface="Lucida Sans Unicode"/>
              </a:rPr>
              <a:t>= </a:t>
            </a:r>
            <a:r>
              <a:rPr sz="3300" b="1" spc="70" dirty="0">
                <a:latin typeface="Times New Roman"/>
                <a:cs typeface="Times New Roman"/>
              </a:rPr>
              <a:t>C</a:t>
            </a:r>
            <a:r>
              <a:rPr sz="3525" i="1" spc="104" baseline="-18912" dirty="0">
                <a:latin typeface="Palatino Linotype"/>
                <a:cs typeface="Palatino Linotype"/>
              </a:rPr>
              <a:t>ba</a:t>
            </a:r>
            <a:r>
              <a:rPr sz="3300" b="1" spc="70" dirty="0">
                <a:latin typeface="Times New Roman"/>
                <a:cs typeface="Times New Roman"/>
              </a:rPr>
              <a:t>C</a:t>
            </a:r>
            <a:r>
              <a:rPr sz="3525" i="1" spc="104" baseline="-18912" dirty="0">
                <a:latin typeface="Palatino Linotype"/>
                <a:cs typeface="Palatino Linotype"/>
              </a:rPr>
              <a:t>ab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275" dirty="0">
                <a:latin typeface="Lucida Sans Unicode"/>
                <a:cs typeface="Lucida Sans Unicode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1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12335082" y="6743522"/>
            <a:ext cx="7343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This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matrix defines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relationship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between the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basis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GRMOZQ+HelveticaNeue"/>
              </a:rPr>
              <a:t>vectors</a:t>
            </a:r>
            <a:r>
              <a:rPr lang="ja-JP" altLang="en-US" sz="2400" dirty="0" smtClean="0">
                <a:solidFill>
                  <a:srgbClr val="FF0000"/>
                </a:solidFill>
                <a:latin typeface="GRMOZQ+HelveticaNeue"/>
              </a:rPr>
              <a:t>（基底「きてい」）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of two reference frames in terms of dot products. 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The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Inverse of a rotation matrix is its Transpose.</a:t>
            </a:r>
            <a:endParaRPr lang="ja-JP" altLang="en-US" sz="2400" dirty="0">
              <a:solidFill>
                <a:srgbClr val="000000"/>
              </a:solidFill>
              <a:latin typeface="GRMOZQ+HelveticaNeue"/>
            </a:endParaRPr>
          </a:p>
        </p:txBody>
      </p:sp>
      <p:cxnSp>
        <p:nvCxnSpPr>
          <p:cNvPr id="72" name="直線矢印コネクタ 71"/>
          <p:cNvCxnSpPr/>
          <p:nvPr/>
        </p:nvCxnSpPr>
        <p:spPr>
          <a:xfrm flipH="1">
            <a:off x="7922810" y="4230322"/>
            <a:ext cx="3751141" cy="504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/>
          <p:cNvSpPr txBox="1"/>
          <p:nvPr/>
        </p:nvSpPr>
        <p:spPr>
          <a:xfrm>
            <a:off x="8528050" y="3368675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緑</a:t>
            </a:r>
            <a:r>
              <a:rPr lang="ja-JP" altLang="en-US" sz="2400" dirty="0"/>
              <a:t>枠</a:t>
            </a:r>
            <a:r>
              <a:rPr kumimoji="1" lang="ja-JP" altLang="en-US" sz="2400" dirty="0" smtClean="0"/>
              <a:t>の式から、この掛け算が分かりやすい</a:t>
            </a:r>
            <a:endParaRPr kumimoji="1" lang="ja-JP" altLang="en-US" sz="2400" dirty="0"/>
          </a:p>
        </p:txBody>
      </p:sp>
      <p:sp>
        <p:nvSpPr>
          <p:cNvPr id="75" name="正方形/長方形 74"/>
          <p:cNvSpPr/>
          <p:nvPr/>
        </p:nvSpPr>
        <p:spPr>
          <a:xfrm>
            <a:off x="11673951" y="3902075"/>
            <a:ext cx="2066289" cy="57847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0650" y="1616075"/>
            <a:ext cx="11428095" cy="65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50" spc="110" dirty="0">
                <a:solidFill>
                  <a:srgbClr val="002A5C"/>
                </a:solidFill>
                <a:latin typeface="Arial"/>
                <a:cs typeface="Arial"/>
              </a:rPr>
              <a:t>Unit</a:t>
            </a:r>
            <a:r>
              <a:rPr sz="4150" spc="5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4150" spc="-45" dirty="0" smtClean="0">
                <a:solidFill>
                  <a:srgbClr val="002A5C"/>
                </a:solidFill>
                <a:latin typeface="Arial"/>
                <a:cs typeface="Arial"/>
              </a:rPr>
              <a:t>quaternions</a:t>
            </a:r>
            <a:r>
              <a:rPr lang="ja-JP" altLang="en-US" sz="4150" spc="-45" dirty="0" smtClean="0">
                <a:solidFill>
                  <a:srgbClr val="002A5C"/>
                </a:solidFill>
                <a:latin typeface="Arial"/>
                <a:cs typeface="Arial"/>
              </a:rPr>
              <a:t>（クォータニオン、</a:t>
            </a:r>
            <a:r>
              <a:rPr lang="ja-JP" altLang="en-US" sz="4150" spc="-45" dirty="0" smtClean="0">
                <a:solidFill>
                  <a:srgbClr val="002A5C"/>
                </a:solidFill>
                <a:latin typeface="Arial"/>
                <a:cs typeface="Arial"/>
              </a:rPr>
              <a:t>四元「しげん」数</a:t>
            </a:r>
            <a:r>
              <a:rPr lang="ja-JP" altLang="en-US" sz="4150" spc="-45" dirty="0" smtClean="0">
                <a:solidFill>
                  <a:srgbClr val="002A5C"/>
                </a:solidFill>
                <a:latin typeface="Arial"/>
                <a:cs typeface="Arial"/>
              </a:rPr>
              <a:t>）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4443" y="148336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806991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5" y="25949"/>
                </a:lnTo>
                <a:lnTo>
                  <a:pt x="25950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3"/>
                </a:lnTo>
                <a:lnTo>
                  <a:pt x="25950" y="976623"/>
                </a:lnTo>
                <a:lnTo>
                  <a:pt x="70465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805924" y="1047088"/>
                </a:lnTo>
                <a:lnTo>
                  <a:pt x="852377" y="1046904"/>
                </a:lnTo>
                <a:lnTo>
                  <a:pt x="919887" y="1042124"/>
                </a:lnTo>
                <a:lnTo>
                  <a:pt x="976623" y="1021138"/>
                </a:lnTo>
                <a:lnTo>
                  <a:pt x="1021138" y="976623"/>
                </a:lnTo>
                <a:lnTo>
                  <a:pt x="1042126" y="919886"/>
                </a:lnTo>
                <a:lnTo>
                  <a:pt x="1046904" y="852827"/>
                </a:lnTo>
                <a:lnTo>
                  <a:pt x="1047088" y="806991"/>
                </a:lnTo>
                <a:lnTo>
                  <a:pt x="1047084" y="240096"/>
                </a:lnTo>
                <a:lnTo>
                  <a:pt x="1046904" y="194710"/>
                </a:lnTo>
                <a:lnTo>
                  <a:pt x="1042120" y="127184"/>
                </a:lnTo>
                <a:lnTo>
                  <a:pt x="1021138" y="70464"/>
                </a:lnTo>
                <a:lnTo>
                  <a:pt x="976623" y="25949"/>
                </a:lnTo>
                <a:lnTo>
                  <a:pt x="919904" y="4963"/>
                </a:lnTo>
                <a:lnTo>
                  <a:pt x="852828" y="183"/>
                </a:lnTo>
                <a:lnTo>
                  <a:pt x="806991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2530" y="1772629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41676" y="4127939"/>
            <a:ext cx="6616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latin typeface="Times New Roman"/>
                <a:cs typeface="Times New Roman"/>
              </a:rPr>
              <a:t>q</a:t>
            </a:r>
            <a:r>
              <a:rPr sz="3300" b="1" dirty="0">
                <a:latin typeface="Times New Roman"/>
                <a:cs typeface="Times New Roman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94137" y="4130675"/>
            <a:ext cx="2387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75" dirty="0">
                <a:latin typeface="Verdana"/>
                <a:cs typeface="Verdana"/>
              </a:rPr>
              <a:t>[</a:t>
            </a:r>
            <a:endParaRPr sz="33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6905" y="3800414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120" dirty="0">
                <a:latin typeface="Palatino Linotype"/>
                <a:cs typeface="Palatino Linotype"/>
              </a:rPr>
              <a:t>q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1607" y="4026585"/>
            <a:ext cx="224154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i="1" spc="-140" dirty="0">
                <a:latin typeface="Palatino Linotype"/>
                <a:cs typeface="Palatino Linotype"/>
              </a:rPr>
              <a:t>w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20977" y="4318300"/>
            <a:ext cx="258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latin typeface="Times New Roman"/>
                <a:cs typeface="Times New Roman"/>
              </a:rPr>
              <a:t>q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3849" y="4544471"/>
            <a:ext cx="1574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i="1" spc="-140" dirty="0">
                <a:latin typeface="Palatino Linotype"/>
                <a:cs typeface="Palatino Linotype"/>
              </a:rPr>
              <a:t>v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99955" y="4130675"/>
            <a:ext cx="2387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75" dirty="0">
                <a:latin typeface="Verdana"/>
                <a:cs typeface="Verdana"/>
              </a:rPr>
              <a:t>]</a:t>
            </a:r>
            <a:endParaRPr sz="33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9066" y="4127939"/>
            <a:ext cx="3124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365" dirty="0">
                <a:latin typeface="Lucida Sans Unicode"/>
                <a:cs typeface="Lucida Sans Unicode"/>
              </a:rPr>
              <a:t>=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68568" y="531479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89510" y="3603466"/>
            <a:ext cx="0" cy="1700530"/>
          </a:xfrm>
          <a:custGeom>
            <a:avLst/>
            <a:gdLst/>
            <a:ahLst/>
            <a:cxnLst/>
            <a:rect l="l" t="t" r="r" b="b"/>
            <a:pathLst>
              <a:path h="1700529">
                <a:moveTo>
                  <a:pt x="0" y="0"/>
                </a:moveTo>
                <a:lnTo>
                  <a:pt x="0" y="170052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68568" y="359267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12972" y="3723691"/>
            <a:ext cx="95376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spc="-335" dirty="0">
                <a:latin typeface="Lucida Sans Unicode"/>
                <a:cs typeface="Lucida Sans Unicode"/>
              </a:rPr>
              <a:t>cos</a:t>
            </a:r>
            <a:r>
              <a:rPr sz="4950" u="heavy" spc="-120" baseline="35353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3525" i="1" u="heavy" spc="240" baseline="496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ϕ</a:t>
            </a:r>
            <a:endParaRPr sz="3525" baseline="49645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48334" y="4038639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320" dirty="0">
                <a:latin typeface="Lucida Sans Unicode"/>
                <a:cs typeface="Lucida Sans Unicode"/>
              </a:rPr>
              <a:t>2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94233" y="4595229"/>
            <a:ext cx="1191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b="1" spc="-85" dirty="0">
                <a:latin typeface="Times New Roman"/>
                <a:cs typeface="Times New Roman"/>
              </a:rPr>
              <a:t>u</a:t>
            </a:r>
            <a:r>
              <a:rPr sz="4950" spc="-127" baseline="1683" dirty="0">
                <a:latin typeface="Lucida Sans Unicode"/>
                <a:cs typeface="Lucida Sans Unicode"/>
              </a:rPr>
              <a:t>̂ </a:t>
            </a:r>
            <a:r>
              <a:rPr sz="3300" spc="-280" dirty="0">
                <a:latin typeface="Lucida Sans Unicode"/>
                <a:cs typeface="Lucida Sans Unicode"/>
              </a:rPr>
              <a:t>sin</a:t>
            </a:r>
            <a:r>
              <a:rPr sz="4950" u="heavy" spc="-450" baseline="35353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3525" i="1" u="heavy" spc="240" baseline="496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ϕ</a:t>
            </a:r>
            <a:endParaRPr sz="3525" baseline="49645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67074" y="4910177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320" dirty="0">
                <a:latin typeface="Lucida Sans Unicode"/>
                <a:cs typeface="Lucida Sans Unicode"/>
              </a:rPr>
              <a:t>2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21478" y="531479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53411" y="3603466"/>
            <a:ext cx="0" cy="1700530"/>
          </a:xfrm>
          <a:custGeom>
            <a:avLst/>
            <a:gdLst/>
            <a:ahLst/>
            <a:cxnLst/>
            <a:rect l="l" t="t" r="r" b="b"/>
            <a:pathLst>
              <a:path h="1700529">
                <a:moveTo>
                  <a:pt x="0" y="0"/>
                </a:moveTo>
                <a:lnTo>
                  <a:pt x="0" y="170052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21478" y="359267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980698" y="5543986"/>
            <a:ext cx="14255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25" dirty="0">
                <a:latin typeface="Lucida Sans Unicode"/>
                <a:cs typeface="Lucida Sans Unicode"/>
              </a:rPr>
              <a:t>∥</a:t>
            </a:r>
            <a:r>
              <a:rPr sz="3300" b="1" spc="-125" dirty="0">
                <a:latin typeface="Times New Roman"/>
                <a:cs typeface="Times New Roman"/>
              </a:rPr>
              <a:t>q</a:t>
            </a:r>
            <a:r>
              <a:rPr sz="3300" spc="-125" dirty="0">
                <a:latin typeface="Lucida Sans Unicode"/>
                <a:cs typeface="Lucida Sans Unicode"/>
              </a:rPr>
              <a:t>∥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-440" dirty="0">
                <a:latin typeface="Lucida Sans Unicode"/>
                <a:cs typeface="Lucida Sans Unicode"/>
              </a:rPr>
              <a:t>1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74737" y="6692846"/>
            <a:ext cx="14508176" cy="2348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32327" y="6729494"/>
            <a:ext cx="14393544" cy="2233930"/>
          </a:xfrm>
          <a:custGeom>
            <a:avLst/>
            <a:gdLst/>
            <a:ahLst/>
            <a:cxnLst/>
            <a:rect l="l" t="t" r="r" b="b"/>
            <a:pathLst>
              <a:path w="14393544" h="2233929">
                <a:moveTo>
                  <a:pt x="0" y="0"/>
                </a:moveTo>
                <a:lnTo>
                  <a:pt x="14392999" y="0"/>
                </a:lnTo>
                <a:lnTo>
                  <a:pt x="14392999" y="2233464"/>
                </a:lnTo>
                <a:lnTo>
                  <a:pt x="0" y="22334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32327" y="6729494"/>
            <a:ext cx="14393544" cy="2233930"/>
          </a:xfrm>
          <a:custGeom>
            <a:avLst/>
            <a:gdLst/>
            <a:ahLst/>
            <a:cxnLst/>
            <a:rect l="l" t="t" r="r" b="b"/>
            <a:pathLst>
              <a:path w="14393544" h="2233929">
                <a:moveTo>
                  <a:pt x="0" y="0"/>
                </a:moveTo>
                <a:lnTo>
                  <a:pt x="14392996" y="0"/>
                </a:lnTo>
                <a:lnTo>
                  <a:pt x="14392996" y="2233464"/>
                </a:lnTo>
                <a:lnTo>
                  <a:pt x="0" y="223346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832161" y="7554263"/>
            <a:ext cx="102933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300" i="1" spc="10" dirty="0">
                <a:solidFill>
                  <a:srgbClr val="002A5C"/>
                </a:solidFill>
                <a:latin typeface="Times New Roman"/>
                <a:cs typeface="Times New Roman"/>
              </a:rPr>
              <a:t>wh</a:t>
            </a:r>
            <a:r>
              <a:rPr sz="3300" i="1" spc="5" dirty="0">
                <a:solidFill>
                  <a:srgbClr val="002A5C"/>
                </a:solidFill>
                <a:latin typeface="Times New Roman"/>
                <a:cs typeface="Times New Roman"/>
              </a:rPr>
              <a:t>e</a:t>
            </a:r>
            <a:r>
              <a:rPr sz="3300" i="1" spc="-120" dirty="0">
                <a:solidFill>
                  <a:srgbClr val="002A5C"/>
                </a:solidFill>
                <a:latin typeface="Times New Roman"/>
                <a:cs typeface="Times New Roman"/>
              </a:rPr>
              <a:t>r</a:t>
            </a:r>
            <a:r>
              <a:rPr sz="3300" i="1" spc="10" dirty="0">
                <a:solidFill>
                  <a:srgbClr val="002A5C"/>
                </a:solidFill>
                <a:latin typeface="Times New Roman"/>
                <a:cs typeface="Times New Roman"/>
              </a:rPr>
              <a:t>e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77676" y="7551755"/>
            <a:ext cx="10375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2950" spc="-65" dirty="0">
                <a:latin typeface="Lucida Sans Unicode"/>
                <a:cs typeface="Lucida Sans Unicode"/>
              </a:rPr>
              <a:t>[</a:t>
            </a:r>
            <a:r>
              <a:rPr sz="2950" b="1" spc="-65" dirty="0">
                <a:latin typeface="Times New Roman"/>
                <a:cs typeface="Times New Roman"/>
              </a:rPr>
              <a:t>a</a:t>
            </a:r>
            <a:r>
              <a:rPr sz="2950" spc="-65" dirty="0">
                <a:latin typeface="Lucida Sans Unicode"/>
                <a:cs typeface="Lucida Sans Unicode"/>
              </a:rPr>
              <a:t>]</a:t>
            </a:r>
            <a:r>
              <a:rPr sz="3150" spc="-97" baseline="-19841" dirty="0">
                <a:latin typeface="Lucida Sans Unicode"/>
                <a:cs typeface="Lucida Sans Unicode"/>
              </a:rPr>
              <a:t>×</a:t>
            </a:r>
            <a:r>
              <a:rPr sz="3150" spc="135" baseline="-19841" dirty="0">
                <a:latin typeface="Lucida Sans Unicode"/>
                <a:cs typeface="Lucida Sans Unicode"/>
              </a:rPr>
              <a:t> </a:t>
            </a:r>
            <a:r>
              <a:rPr sz="2950" spc="-315" dirty="0">
                <a:latin typeface="Lucida Sans Unicode"/>
                <a:cs typeface="Lucida Sans Unicode"/>
              </a:rPr>
              <a:t>=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592726" y="8709500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611574" y="6991825"/>
            <a:ext cx="0" cy="1708150"/>
          </a:xfrm>
          <a:custGeom>
            <a:avLst/>
            <a:gdLst/>
            <a:ahLst/>
            <a:cxnLst/>
            <a:rect l="l" t="t" r="r" b="b"/>
            <a:pathLst>
              <a:path h="1708150">
                <a:moveTo>
                  <a:pt x="0" y="0"/>
                </a:moveTo>
                <a:lnTo>
                  <a:pt x="0" y="1708150"/>
                </a:lnTo>
              </a:path>
            </a:pathLst>
          </a:custGeom>
          <a:ln w="37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592726" y="6982936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2702008" y="6792368"/>
            <a:ext cx="2416810" cy="1771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325" marR="55880" indent="45085">
              <a:lnSpc>
                <a:spcPct val="131900"/>
              </a:lnSpc>
              <a:spcBef>
                <a:spcPts val="95"/>
              </a:spcBef>
              <a:tabLst>
                <a:tab pos="918844" algn="l"/>
                <a:tab pos="1103630" algn="l"/>
                <a:tab pos="1779270" algn="l"/>
                <a:tab pos="1915795" algn="l"/>
              </a:tabLst>
            </a:pPr>
            <a:r>
              <a:rPr sz="2950" spc="-385" dirty="0">
                <a:latin typeface="Lucida Sans Unicode"/>
                <a:cs typeface="Lucida Sans Unicode"/>
              </a:rPr>
              <a:t>0	</a:t>
            </a:r>
            <a:r>
              <a:rPr sz="2950" spc="-65" dirty="0">
                <a:latin typeface="Lucida Sans Unicode"/>
                <a:cs typeface="Lucida Sans Unicode"/>
              </a:rPr>
              <a:t>−</a:t>
            </a:r>
            <a:r>
              <a:rPr sz="2950" i="1" spc="-65" dirty="0">
                <a:latin typeface="Palatino Linotype"/>
                <a:cs typeface="Palatino Linotype"/>
              </a:rPr>
              <a:t>a</a:t>
            </a:r>
            <a:r>
              <a:rPr sz="3150" i="1" spc="-97" baseline="-19841" dirty="0">
                <a:latin typeface="Palatino Linotype"/>
                <a:cs typeface="Palatino Linotype"/>
              </a:rPr>
              <a:t>z		</a:t>
            </a:r>
            <a:r>
              <a:rPr sz="2950" i="1" dirty="0">
                <a:latin typeface="Palatino Linotype"/>
                <a:cs typeface="Palatino Linotype"/>
              </a:rPr>
              <a:t>a</a:t>
            </a:r>
            <a:r>
              <a:rPr sz="3150" i="1" baseline="-19841" dirty="0">
                <a:latin typeface="Palatino Linotype"/>
                <a:cs typeface="Palatino Linotype"/>
              </a:rPr>
              <a:t>y </a:t>
            </a:r>
            <a:r>
              <a:rPr sz="2100" i="1" dirty="0">
                <a:latin typeface="Palatino Linotype"/>
                <a:cs typeface="Palatino Linotype"/>
              </a:rPr>
              <a:t> </a:t>
            </a:r>
            <a:r>
              <a:rPr sz="2950" i="1" spc="70" dirty="0">
                <a:latin typeface="Palatino Linotype"/>
                <a:cs typeface="Palatino Linotype"/>
              </a:rPr>
              <a:t>a</a:t>
            </a:r>
            <a:r>
              <a:rPr sz="3150" i="1" spc="-172" baseline="-19841" dirty="0">
                <a:latin typeface="Palatino Linotype"/>
                <a:cs typeface="Palatino Linotype"/>
              </a:rPr>
              <a:t>z</a:t>
            </a:r>
            <a:r>
              <a:rPr sz="3150" i="1" baseline="-19841" dirty="0">
                <a:latin typeface="Palatino Linotype"/>
                <a:cs typeface="Palatino Linotype"/>
              </a:rPr>
              <a:t>		</a:t>
            </a:r>
            <a:r>
              <a:rPr sz="2950" spc="-385" dirty="0">
                <a:latin typeface="Lucida Sans Unicode"/>
                <a:cs typeface="Lucida Sans Unicode"/>
              </a:rPr>
              <a:t>0</a:t>
            </a:r>
            <a:r>
              <a:rPr sz="2950" dirty="0">
                <a:latin typeface="Lucida Sans Unicode"/>
                <a:cs typeface="Lucida Sans Unicode"/>
              </a:rPr>
              <a:t>	</a:t>
            </a:r>
            <a:r>
              <a:rPr sz="2950" spc="-155" dirty="0">
                <a:latin typeface="Lucida Sans Unicode"/>
                <a:cs typeface="Lucida Sans Unicode"/>
              </a:rPr>
              <a:t>−</a:t>
            </a:r>
            <a:r>
              <a:rPr sz="2950" i="1" spc="70" dirty="0">
                <a:latin typeface="Palatino Linotype"/>
                <a:cs typeface="Palatino Linotype"/>
              </a:rPr>
              <a:t>a</a:t>
            </a:r>
            <a:r>
              <a:rPr sz="3150" i="1" spc="-172" baseline="-19841" dirty="0">
                <a:latin typeface="Palatino Linotype"/>
                <a:cs typeface="Palatino Linotype"/>
              </a:rPr>
              <a:t>x</a:t>
            </a:r>
            <a:endParaRPr sz="3150" baseline="-19841">
              <a:latin typeface="Palatino Linotype"/>
              <a:cs typeface="Palatino Linotype"/>
            </a:endParaRPr>
          </a:p>
          <a:p>
            <a:pPr marL="38100">
              <a:lnSpc>
                <a:spcPct val="100000"/>
              </a:lnSpc>
              <a:spcBef>
                <a:spcPts val="865"/>
              </a:spcBef>
              <a:tabLst>
                <a:tab pos="1050925" algn="l"/>
                <a:tab pos="1971675" algn="l"/>
              </a:tabLst>
            </a:pPr>
            <a:r>
              <a:rPr sz="2950" spc="-50" dirty="0">
                <a:latin typeface="Lucida Sans Unicode"/>
                <a:cs typeface="Lucida Sans Unicode"/>
              </a:rPr>
              <a:t>−</a:t>
            </a:r>
            <a:r>
              <a:rPr sz="2950" i="1" spc="-50" dirty="0">
                <a:latin typeface="Palatino Linotype"/>
                <a:cs typeface="Palatino Linotype"/>
              </a:rPr>
              <a:t>a</a:t>
            </a:r>
            <a:r>
              <a:rPr sz="3150" i="1" spc="-75" baseline="-19841" dirty="0">
                <a:latin typeface="Palatino Linotype"/>
                <a:cs typeface="Palatino Linotype"/>
              </a:rPr>
              <a:t>y	</a:t>
            </a:r>
            <a:r>
              <a:rPr sz="2950" i="1" spc="-25" dirty="0">
                <a:latin typeface="Palatino Linotype"/>
                <a:cs typeface="Palatino Linotype"/>
              </a:rPr>
              <a:t>a</a:t>
            </a:r>
            <a:r>
              <a:rPr sz="3150" i="1" spc="-37" baseline="-19841" dirty="0">
                <a:latin typeface="Palatino Linotype"/>
                <a:cs typeface="Palatino Linotype"/>
              </a:rPr>
              <a:t>x	</a:t>
            </a:r>
            <a:r>
              <a:rPr sz="2950" spc="-385" dirty="0">
                <a:latin typeface="Lucida Sans Unicode"/>
                <a:cs typeface="Lucida Sans Unicode"/>
              </a:rPr>
              <a:t>0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065311" y="8709500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4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184051" y="6991825"/>
            <a:ext cx="0" cy="1708150"/>
          </a:xfrm>
          <a:custGeom>
            <a:avLst/>
            <a:gdLst/>
            <a:ahLst/>
            <a:cxnLst/>
            <a:rect l="l" t="t" r="r" b="b"/>
            <a:pathLst>
              <a:path h="1708150">
                <a:moveTo>
                  <a:pt x="0" y="0"/>
                </a:moveTo>
                <a:lnTo>
                  <a:pt x="0" y="1708150"/>
                </a:lnTo>
              </a:path>
            </a:pathLst>
          </a:custGeom>
          <a:ln w="37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65311" y="6982936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4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025422" y="6834034"/>
            <a:ext cx="6916420" cy="1642745"/>
          </a:xfrm>
          <a:prstGeom prst="rect">
            <a:avLst/>
          </a:prstGeom>
        </p:spPr>
        <p:txBody>
          <a:bodyPr vert="horz" wrap="square" lIns="0" tIns="277495" rIns="0" bIns="0" rtlCol="0">
            <a:spAutoFit/>
          </a:bodyPr>
          <a:lstStyle/>
          <a:p>
            <a:pPr marL="510540">
              <a:lnSpc>
                <a:spcPct val="100000"/>
              </a:lnSpc>
              <a:spcBef>
                <a:spcPts val="2185"/>
              </a:spcBef>
            </a:pPr>
            <a:r>
              <a:rPr sz="3300" b="1" spc="40" dirty="0">
                <a:latin typeface="Times New Roman"/>
                <a:cs typeface="Times New Roman"/>
              </a:rPr>
              <a:t>r</a:t>
            </a:r>
            <a:r>
              <a:rPr sz="3525" i="1" spc="60" baseline="-18912" dirty="0">
                <a:latin typeface="Palatino Linotype"/>
                <a:cs typeface="Palatino Linotype"/>
              </a:rPr>
              <a:t>b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-475" dirty="0">
                <a:latin typeface="Lucida Sans Unicode"/>
                <a:cs typeface="Lucida Sans Unicode"/>
              </a:rPr>
              <a:t> </a:t>
            </a:r>
            <a:r>
              <a:rPr sz="3300" b="1" spc="45" dirty="0">
                <a:latin typeface="Times New Roman"/>
                <a:cs typeface="Times New Roman"/>
              </a:rPr>
              <a:t>C</a:t>
            </a:r>
            <a:r>
              <a:rPr sz="3300" spc="45" dirty="0">
                <a:latin typeface="Lucida Sans Unicode"/>
                <a:cs typeface="Lucida Sans Unicode"/>
              </a:rPr>
              <a:t>(</a:t>
            </a:r>
            <a:r>
              <a:rPr sz="3300" b="1" spc="45" dirty="0">
                <a:latin typeface="Times New Roman"/>
                <a:cs typeface="Times New Roman"/>
              </a:rPr>
              <a:t>q</a:t>
            </a:r>
            <a:r>
              <a:rPr sz="3525" i="1" spc="67" baseline="-18912" dirty="0">
                <a:latin typeface="Palatino Linotype"/>
                <a:cs typeface="Palatino Linotype"/>
              </a:rPr>
              <a:t>ba</a:t>
            </a:r>
            <a:r>
              <a:rPr sz="3300" spc="45" dirty="0">
                <a:latin typeface="Lucida Sans Unicode"/>
                <a:cs typeface="Lucida Sans Unicode"/>
              </a:rPr>
              <a:t>)</a:t>
            </a:r>
            <a:r>
              <a:rPr sz="3300" b="1" spc="45" dirty="0">
                <a:latin typeface="Times New Roman"/>
                <a:cs typeface="Times New Roman"/>
              </a:rPr>
              <a:t>r</a:t>
            </a:r>
            <a:r>
              <a:rPr sz="3525" i="1" spc="67" baseline="-18912" dirty="0">
                <a:latin typeface="Palatino Linotype"/>
                <a:cs typeface="Palatino Linotype"/>
              </a:rPr>
              <a:t>a</a:t>
            </a:r>
            <a:endParaRPr sz="3525" baseline="-18912">
              <a:latin typeface="Palatino Linotype"/>
              <a:cs typeface="Palatino Linotype"/>
            </a:endParaRPr>
          </a:p>
          <a:p>
            <a:pPr marL="38100">
              <a:lnSpc>
                <a:spcPts val="2865"/>
              </a:lnSpc>
              <a:spcBef>
                <a:spcPts val="2090"/>
              </a:spcBef>
              <a:tabLst>
                <a:tab pos="6043295" algn="l"/>
              </a:tabLst>
            </a:pPr>
            <a:r>
              <a:rPr sz="3300" b="1" spc="10" dirty="0">
                <a:latin typeface="Times New Roman"/>
                <a:cs typeface="Times New Roman"/>
              </a:rPr>
              <a:t>C</a:t>
            </a:r>
            <a:r>
              <a:rPr sz="3300" spc="10" dirty="0">
                <a:latin typeface="Lucida Sans Unicode"/>
                <a:cs typeface="Lucida Sans Unicode"/>
              </a:rPr>
              <a:t>(</a:t>
            </a:r>
            <a:r>
              <a:rPr sz="3300" b="1" spc="10" dirty="0">
                <a:latin typeface="Times New Roman"/>
                <a:cs typeface="Times New Roman"/>
              </a:rPr>
              <a:t>q</a:t>
            </a:r>
            <a:r>
              <a:rPr sz="3300" spc="10" dirty="0">
                <a:latin typeface="Lucida Sans Unicode"/>
                <a:cs typeface="Lucida Sans Unicode"/>
              </a:rPr>
              <a:t>) </a:t>
            </a:r>
            <a:r>
              <a:rPr sz="3300" spc="-365" dirty="0">
                <a:latin typeface="Lucida Sans Unicode"/>
                <a:cs typeface="Lucida Sans Unicode"/>
              </a:rPr>
              <a:t>=  </a:t>
            </a:r>
            <a:r>
              <a:rPr sz="3300" dirty="0">
                <a:latin typeface="Lucida Sans Unicode"/>
                <a:cs typeface="Lucida Sans Unicode"/>
              </a:rPr>
              <a:t>(</a:t>
            </a:r>
            <a:r>
              <a:rPr sz="3300" i="1" dirty="0">
                <a:latin typeface="Palatino Linotype"/>
                <a:cs typeface="Palatino Linotype"/>
              </a:rPr>
              <a:t>q</a:t>
            </a:r>
            <a:r>
              <a:rPr sz="3525" baseline="28368" dirty="0">
                <a:latin typeface="Lucida Sans Unicode"/>
                <a:cs typeface="Lucida Sans Unicode"/>
              </a:rPr>
              <a:t>2 </a:t>
            </a:r>
            <a:r>
              <a:rPr sz="3300" spc="-365" dirty="0">
                <a:latin typeface="Lucida Sans Unicode"/>
                <a:cs typeface="Lucida Sans Unicode"/>
              </a:rPr>
              <a:t>− </a:t>
            </a:r>
            <a:r>
              <a:rPr sz="3300" b="1" dirty="0">
                <a:latin typeface="Times New Roman"/>
                <a:cs typeface="Times New Roman"/>
              </a:rPr>
              <a:t>q</a:t>
            </a:r>
            <a:r>
              <a:rPr sz="3525" i="1" baseline="28368" dirty="0">
                <a:latin typeface="Palatino Linotype"/>
                <a:cs typeface="Palatino Linotype"/>
              </a:rPr>
              <a:t>T</a:t>
            </a:r>
            <a:r>
              <a:rPr sz="3300" b="1" dirty="0">
                <a:latin typeface="Times New Roman"/>
                <a:cs typeface="Times New Roman"/>
              </a:rPr>
              <a:t>q </a:t>
            </a:r>
            <a:r>
              <a:rPr sz="3300" spc="10" dirty="0">
                <a:latin typeface="Lucida Sans Unicode"/>
                <a:cs typeface="Lucida Sans Unicode"/>
              </a:rPr>
              <a:t>)</a:t>
            </a:r>
            <a:r>
              <a:rPr sz="3300" b="1" spc="10" dirty="0">
                <a:latin typeface="Times New Roman"/>
                <a:cs typeface="Times New Roman"/>
              </a:rPr>
              <a:t>1 </a:t>
            </a:r>
            <a:r>
              <a:rPr sz="3300" spc="-365" dirty="0">
                <a:latin typeface="Lucida Sans Unicode"/>
                <a:cs typeface="Lucida Sans Unicode"/>
              </a:rPr>
              <a:t>+ </a:t>
            </a:r>
            <a:r>
              <a:rPr sz="3300" spc="-220" dirty="0">
                <a:latin typeface="Lucida Sans Unicode"/>
                <a:cs typeface="Lucida Sans Unicode"/>
              </a:rPr>
              <a:t>2</a:t>
            </a:r>
            <a:r>
              <a:rPr sz="3300" b="1" spc="-220" dirty="0">
                <a:latin typeface="Times New Roman"/>
                <a:cs typeface="Times New Roman"/>
              </a:rPr>
              <a:t>q  </a:t>
            </a:r>
            <a:r>
              <a:rPr sz="3300" b="1" spc="-70" dirty="0">
                <a:latin typeface="Times New Roman"/>
                <a:cs typeface="Times New Roman"/>
              </a:rPr>
              <a:t>q</a:t>
            </a:r>
            <a:r>
              <a:rPr sz="3525" i="1" spc="-104" baseline="28368" dirty="0">
                <a:latin typeface="Palatino Linotype"/>
                <a:cs typeface="Palatino Linotype"/>
              </a:rPr>
              <a:t>T</a:t>
            </a:r>
            <a:r>
              <a:rPr sz="3525" i="1" spc="-284" baseline="28368" dirty="0">
                <a:latin typeface="Palatino Linotype"/>
                <a:cs typeface="Palatino Linotype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+</a:t>
            </a:r>
            <a:r>
              <a:rPr sz="3300" spc="-310" dirty="0">
                <a:latin typeface="Lucida Sans Unicode"/>
                <a:cs typeface="Lucida Sans Unicode"/>
              </a:rPr>
              <a:t> </a:t>
            </a:r>
            <a:r>
              <a:rPr sz="3300" spc="-160" dirty="0">
                <a:latin typeface="Lucida Sans Unicode"/>
                <a:cs typeface="Lucida Sans Unicode"/>
              </a:rPr>
              <a:t>2</a:t>
            </a:r>
            <a:r>
              <a:rPr sz="3300" i="1" spc="-160" dirty="0">
                <a:latin typeface="Palatino Linotype"/>
                <a:cs typeface="Palatino Linotype"/>
              </a:rPr>
              <a:t>q	</a:t>
            </a:r>
            <a:r>
              <a:rPr sz="3300" spc="10" dirty="0">
                <a:latin typeface="Lucida Sans Unicode"/>
                <a:cs typeface="Lucida Sans Unicode"/>
              </a:rPr>
              <a:t>[</a:t>
            </a:r>
            <a:r>
              <a:rPr sz="3300" b="1" spc="10" dirty="0">
                <a:latin typeface="Times New Roman"/>
                <a:cs typeface="Times New Roman"/>
              </a:rPr>
              <a:t>q</a:t>
            </a:r>
            <a:r>
              <a:rPr sz="3300" b="1" spc="175" dirty="0">
                <a:latin typeface="Times New Roman"/>
                <a:cs typeface="Times New Roman"/>
              </a:rPr>
              <a:t> </a:t>
            </a:r>
            <a:r>
              <a:rPr sz="3300" spc="25" dirty="0">
                <a:latin typeface="Lucida Sans Unicode"/>
                <a:cs typeface="Lucida Sans Unicode"/>
              </a:rPr>
              <a:t>]</a:t>
            </a:r>
            <a:endParaRPr sz="3300">
              <a:latin typeface="Lucida Sans Unicode"/>
              <a:cs typeface="Lucida Sans Unicode"/>
            </a:endParaRPr>
          </a:p>
          <a:p>
            <a:pPr marL="1705610">
              <a:lnSpc>
                <a:spcPts val="1725"/>
              </a:lnSpc>
              <a:tabLst>
                <a:tab pos="2609850" algn="l"/>
                <a:tab pos="3027680" algn="l"/>
                <a:tab pos="4424045" algn="l"/>
                <a:tab pos="4788535" algn="l"/>
                <a:tab pos="5844540" algn="l"/>
                <a:tab pos="6415405" algn="l"/>
                <a:tab pos="6687184" algn="l"/>
              </a:tabLst>
            </a:pPr>
            <a:r>
              <a:rPr sz="2350" i="1" spc="-140" dirty="0">
                <a:latin typeface="Palatino Linotype"/>
                <a:cs typeface="Palatino Linotype"/>
              </a:rPr>
              <a:t>w	v	v	v	v	w	v	</a:t>
            </a:r>
            <a:r>
              <a:rPr sz="2350" spc="-370" dirty="0">
                <a:latin typeface="Lucida Sans Unicode"/>
                <a:cs typeface="Lucida Sans Unicode"/>
              </a:rPr>
              <a:t>×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295310" y="2562287"/>
            <a:ext cx="2139315" cy="2139315"/>
          </a:xfrm>
          <a:custGeom>
            <a:avLst/>
            <a:gdLst/>
            <a:ahLst/>
            <a:cxnLst/>
            <a:rect l="l" t="t" r="r" b="b"/>
            <a:pathLst>
              <a:path w="2139315" h="2139315">
                <a:moveTo>
                  <a:pt x="0" y="2138927"/>
                </a:moveTo>
                <a:lnTo>
                  <a:pt x="2124118" y="14808"/>
                </a:lnTo>
                <a:lnTo>
                  <a:pt x="213892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357237" y="2452708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90" h="186689">
                <a:moveTo>
                  <a:pt x="186580" y="0"/>
                </a:moveTo>
                <a:lnTo>
                  <a:pt x="0" y="62193"/>
                </a:lnTo>
                <a:lnTo>
                  <a:pt x="124383" y="186581"/>
                </a:lnTo>
                <a:lnTo>
                  <a:pt x="186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3787790" y="2074739"/>
            <a:ext cx="188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5" dirty="0">
                <a:latin typeface="Palatino Linotype"/>
                <a:cs typeface="Palatino Linotype"/>
              </a:rPr>
              <a:t>r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687583" y="2574336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30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285876" y="4661092"/>
            <a:ext cx="1642745" cy="48260"/>
          </a:xfrm>
          <a:custGeom>
            <a:avLst/>
            <a:gdLst/>
            <a:ahLst/>
            <a:cxnLst/>
            <a:rect l="l" t="t" r="r" b="b"/>
            <a:pathLst>
              <a:path w="1642745" h="48260">
                <a:moveTo>
                  <a:pt x="0" y="48131"/>
                </a:moveTo>
                <a:lnTo>
                  <a:pt x="1605948" y="1073"/>
                </a:lnTo>
                <a:lnTo>
                  <a:pt x="1642581" y="0"/>
                </a:lnTo>
              </a:path>
            </a:pathLst>
          </a:custGeom>
          <a:ln w="73296">
            <a:solidFill>
              <a:srgbClr val="00A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887586" y="4517729"/>
            <a:ext cx="293370" cy="288925"/>
          </a:xfrm>
          <a:custGeom>
            <a:avLst/>
            <a:gdLst/>
            <a:ahLst/>
            <a:cxnLst/>
            <a:rect l="l" t="t" r="r" b="b"/>
            <a:pathLst>
              <a:path w="293369" h="288925">
                <a:moveTo>
                  <a:pt x="0" y="0"/>
                </a:moveTo>
                <a:lnTo>
                  <a:pt x="8470" y="288871"/>
                </a:lnTo>
                <a:lnTo>
                  <a:pt x="293111" y="135970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49143" y="4683405"/>
            <a:ext cx="1117600" cy="801370"/>
          </a:xfrm>
          <a:custGeom>
            <a:avLst/>
            <a:gdLst/>
            <a:ahLst/>
            <a:cxnLst/>
            <a:rect l="l" t="t" r="r" b="b"/>
            <a:pathLst>
              <a:path w="1117600" h="801370">
                <a:moveTo>
                  <a:pt x="1117142" y="0"/>
                </a:moveTo>
                <a:lnTo>
                  <a:pt x="29784" y="779521"/>
                </a:lnTo>
                <a:lnTo>
                  <a:pt x="0" y="800874"/>
                </a:lnTo>
              </a:path>
            </a:pathLst>
          </a:custGeom>
          <a:ln w="73296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44053" y="5345489"/>
            <a:ext cx="319405" cy="286385"/>
          </a:xfrm>
          <a:custGeom>
            <a:avLst/>
            <a:gdLst/>
            <a:ahLst/>
            <a:cxnLst/>
            <a:rect l="l" t="t" r="r" b="b"/>
            <a:pathLst>
              <a:path w="319404" h="286385">
                <a:moveTo>
                  <a:pt x="150684" y="0"/>
                </a:moveTo>
                <a:lnTo>
                  <a:pt x="0" y="285819"/>
                </a:lnTo>
                <a:lnTo>
                  <a:pt x="319065" y="234875"/>
                </a:lnTo>
                <a:lnTo>
                  <a:pt x="15068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204936" y="2851500"/>
            <a:ext cx="55880" cy="1904364"/>
          </a:xfrm>
          <a:custGeom>
            <a:avLst/>
            <a:gdLst/>
            <a:ahLst/>
            <a:cxnLst/>
            <a:rect l="l" t="t" r="r" b="b"/>
            <a:pathLst>
              <a:path w="55879" h="1904364">
                <a:moveTo>
                  <a:pt x="55798" y="1904231"/>
                </a:moveTo>
                <a:lnTo>
                  <a:pt x="1073" y="36632"/>
                </a:lnTo>
                <a:lnTo>
                  <a:pt x="0" y="0"/>
                </a:lnTo>
              </a:path>
            </a:pathLst>
          </a:custGeom>
          <a:ln w="73296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061569" y="2599259"/>
            <a:ext cx="288925" cy="293370"/>
          </a:xfrm>
          <a:custGeom>
            <a:avLst/>
            <a:gdLst/>
            <a:ahLst/>
            <a:cxnLst/>
            <a:rect l="l" t="t" r="r" b="b"/>
            <a:pathLst>
              <a:path w="288925" h="293369">
                <a:moveTo>
                  <a:pt x="135974" y="0"/>
                </a:moveTo>
                <a:lnTo>
                  <a:pt x="0" y="293105"/>
                </a:lnTo>
                <a:lnTo>
                  <a:pt x="288881" y="284640"/>
                </a:lnTo>
                <a:lnTo>
                  <a:pt x="135974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150774" y="4582227"/>
            <a:ext cx="216697" cy="237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285876" y="4196150"/>
            <a:ext cx="1617345" cy="513080"/>
          </a:xfrm>
          <a:custGeom>
            <a:avLst/>
            <a:gdLst/>
            <a:ahLst/>
            <a:cxnLst/>
            <a:rect l="l" t="t" r="r" b="b"/>
            <a:pathLst>
              <a:path w="1617345" h="513079">
                <a:moveTo>
                  <a:pt x="0" y="513073"/>
                </a:moveTo>
                <a:lnTo>
                  <a:pt x="1582059" y="11083"/>
                </a:lnTo>
                <a:lnTo>
                  <a:pt x="1616991" y="0"/>
                </a:lnTo>
              </a:path>
            </a:pathLst>
          </a:custGeom>
          <a:ln w="73296">
            <a:solidFill>
              <a:srgbClr val="00A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824227" y="4069503"/>
            <a:ext cx="319405" cy="275590"/>
          </a:xfrm>
          <a:custGeom>
            <a:avLst/>
            <a:gdLst/>
            <a:ahLst/>
            <a:cxnLst/>
            <a:rect l="l" t="t" r="r" b="b"/>
            <a:pathLst>
              <a:path w="319405" h="275589">
                <a:moveTo>
                  <a:pt x="0" y="0"/>
                </a:moveTo>
                <a:lnTo>
                  <a:pt x="87410" y="275461"/>
                </a:lnTo>
                <a:lnTo>
                  <a:pt x="319163" y="50326"/>
                </a:lnTo>
                <a:lnTo>
                  <a:pt x="0" y="0"/>
                </a:lnTo>
                <a:close/>
              </a:path>
            </a:pathLst>
          </a:custGeom>
          <a:solidFill>
            <a:srgbClr val="00A2FF">
              <a:alpha val="529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793783" y="4683405"/>
            <a:ext cx="473075" cy="1143635"/>
          </a:xfrm>
          <a:custGeom>
            <a:avLst/>
            <a:gdLst/>
            <a:ahLst/>
            <a:cxnLst/>
            <a:rect l="l" t="t" r="r" b="b"/>
            <a:pathLst>
              <a:path w="473075" h="1143635">
                <a:moveTo>
                  <a:pt x="472502" y="0"/>
                </a:moveTo>
                <a:lnTo>
                  <a:pt x="13994" y="1109759"/>
                </a:lnTo>
                <a:lnTo>
                  <a:pt x="0" y="1143630"/>
                </a:lnTo>
              </a:path>
            </a:pathLst>
          </a:custGeom>
          <a:ln w="73296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674229" y="5737987"/>
            <a:ext cx="267335" cy="322580"/>
          </a:xfrm>
          <a:custGeom>
            <a:avLst/>
            <a:gdLst/>
            <a:ahLst/>
            <a:cxnLst/>
            <a:rect l="l" t="t" r="r" b="b"/>
            <a:pathLst>
              <a:path w="267334" h="322579">
                <a:moveTo>
                  <a:pt x="0" y="0"/>
                </a:moveTo>
                <a:lnTo>
                  <a:pt x="23193" y="322275"/>
                </a:lnTo>
                <a:lnTo>
                  <a:pt x="267091" y="110353"/>
                </a:lnTo>
                <a:lnTo>
                  <a:pt x="0" y="0"/>
                </a:lnTo>
                <a:close/>
              </a:path>
            </a:pathLst>
          </a:custGeom>
          <a:solidFill>
            <a:srgbClr val="EE220C">
              <a:alpha val="529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208560" y="2975152"/>
            <a:ext cx="52705" cy="1781175"/>
          </a:xfrm>
          <a:custGeom>
            <a:avLst/>
            <a:gdLst/>
            <a:ahLst/>
            <a:cxnLst/>
            <a:rect l="l" t="t" r="r" b="b"/>
            <a:pathLst>
              <a:path w="52704" h="1781175">
                <a:moveTo>
                  <a:pt x="52175" y="1780579"/>
                </a:moveTo>
                <a:lnTo>
                  <a:pt x="1073" y="36632"/>
                </a:lnTo>
                <a:lnTo>
                  <a:pt x="0" y="0"/>
                </a:lnTo>
              </a:path>
            </a:pathLst>
          </a:custGeom>
          <a:ln w="73296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65192" y="2722912"/>
            <a:ext cx="288925" cy="293370"/>
          </a:xfrm>
          <a:custGeom>
            <a:avLst/>
            <a:gdLst/>
            <a:ahLst/>
            <a:cxnLst/>
            <a:rect l="l" t="t" r="r" b="b"/>
            <a:pathLst>
              <a:path w="288925" h="293369">
                <a:moveTo>
                  <a:pt x="135974" y="0"/>
                </a:moveTo>
                <a:lnTo>
                  <a:pt x="0" y="293104"/>
                </a:lnTo>
                <a:lnTo>
                  <a:pt x="288881" y="284639"/>
                </a:lnTo>
                <a:lnTo>
                  <a:pt x="135974" y="0"/>
                </a:lnTo>
                <a:close/>
              </a:path>
            </a:pathLst>
          </a:custGeom>
          <a:solidFill>
            <a:srgbClr val="61D836">
              <a:alpha val="529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150774" y="4582227"/>
            <a:ext cx="216697" cy="237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601457" y="5209116"/>
            <a:ext cx="344170" cy="238760"/>
          </a:xfrm>
          <a:custGeom>
            <a:avLst/>
            <a:gdLst/>
            <a:ahLst/>
            <a:cxnLst/>
            <a:rect l="l" t="t" r="r" b="b"/>
            <a:pathLst>
              <a:path w="344170" h="238760">
                <a:moveTo>
                  <a:pt x="344011" y="223206"/>
                </a:moveTo>
                <a:lnTo>
                  <a:pt x="288454" y="233964"/>
                </a:lnTo>
                <a:lnTo>
                  <a:pt x="237754" y="238512"/>
                </a:lnTo>
                <a:lnTo>
                  <a:pt x="191910" y="236850"/>
                </a:lnTo>
                <a:lnTo>
                  <a:pt x="150924" y="228979"/>
                </a:lnTo>
                <a:lnTo>
                  <a:pt x="114793" y="214897"/>
                </a:lnTo>
                <a:lnTo>
                  <a:pt x="57102" y="168104"/>
                </a:lnTo>
                <a:lnTo>
                  <a:pt x="35542" y="135393"/>
                </a:lnTo>
                <a:lnTo>
                  <a:pt x="18838" y="96472"/>
                </a:lnTo>
                <a:lnTo>
                  <a:pt x="6990" y="51341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222057" y="4426050"/>
            <a:ext cx="130175" cy="246379"/>
          </a:xfrm>
          <a:custGeom>
            <a:avLst/>
            <a:gdLst/>
            <a:ahLst/>
            <a:cxnLst/>
            <a:rect l="l" t="t" r="r" b="b"/>
            <a:pathLst>
              <a:path w="130175" h="246379">
                <a:moveTo>
                  <a:pt x="0" y="0"/>
                </a:moveTo>
                <a:lnTo>
                  <a:pt x="49414" y="25642"/>
                </a:lnTo>
                <a:lnTo>
                  <a:pt x="87089" y="51711"/>
                </a:lnTo>
                <a:lnTo>
                  <a:pt x="127219" y="105130"/>
                </a:lnTo>
                <a:lnTo>
                  <a:pt x="129674" y="132479"/>
                </a:lnTo>
                <a:lnTo>
                  <a:pt x="120390" y="160255"/>
                </a:lnTo>
                <a:lnTo>
                  <a:pt x="99366" y="188458"/>
                </a:lnTo>
                <a:lnTo>
                  <a:pt x="66602" y="217087"/>
                </a:lnTo>
                <a:lnTo>
                  <a:pt x="22098" y="24614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0367979" y="5293152"/>
            <a:ext cx="2882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229" dirty="0">
                <a:latin typeface="Arial"/>
                <a:cs typeface="Arial"/>
              </a:rPr>
              <a:t>ϕ</a:t>
            </a:r>
            <a:endParaRPr sz="33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499704" y="4154423"/>
            <a:ext cx="2882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229" dirty="0">
                <a:latin typeface="Arial"/>
                <a:cs typeface="Arial"/>
              </a:rPr>
              <a:t>ϕ</a:t>
            </a:r>
            <a:endParaRPr sz="33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775987" y="3450019"/>
            <a:ext cx="2457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65" dirty="0">
                <a:latin typeface="Times New Roman"/>
                <a:cs typeface="Times New Roman"/>
              </a:rPr>
              <a:t>u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1161859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730" dirty="0">
                <a:solidFill>
                  <a:srgbClr val="002A5C"/>
                </a:solidFill>
                <a:latin typeface="Tahoma"/>
                <a:cs typeface="Tahoma"/>
              </a:rPr>
              <a:t>How </a:t>
            </a:r>
            <a:r>
              <a:rPr sz="5900" spc="-455" dirty="0">
                <a:solidFill>
                  <a:srgbClr val="002A5C"/>
                </a:solidFill>
                <a:latin typeface="Tahoma"/>
                <a:cs typeface="Tahoma"/>
              </a:rPr>
              <a:t>Can </a:t>
            </a:r>
            <a:r>
              <a:rPr sz="5900" spc="-940" dirty="0">
                <a:solidFill>
                  <a:srgbClr val="002A5C"/>
                </a:solidFill>
                <a:latin typeface="Tahoma"/>
                <a:cs typeface="Tahoma"/>
              </a:rPr>
              <a:t>We </a:t>
            </a:r>
            <a:r>
              <a:rPr sz="5900" spc="-480" dirty="0">
                <a:solidFill>
                  <a:srgbClr val="002A5C"/>
                </a:solidFill>
                <a:latin typeface="Tahoma"/>
                <a:cs typeface="Tahoma"/>
              </a:rPr>
              <a:t>Represent </a:t>
            </a:r>
            <a:r>
              <a:rPr sz="5900" spc="-565" dirty="0">
                <a:solidFill>
                  <a:srgbClr val="002A5C"/>
                </a:solidFill>
                <a:latin typeface="Tahoma"/>
                <a:cs typeface="Tahoma"/>
              </a:rPr>
              <a:t>a</a:t>
            </a:r>
            <a:r>
              <a:rPr sz="5900" spc="-60" dirty="0">
                <a:solidFill>
                  <a:srgbClr val="002A5C"/>
                </a:solidFill>
                <a:latin typeface="Tahoma"/>
                <a:cs typeface="Tahoma"/>
              </a:rPr>
              <a:t> </a:t>
            </a:r>
            <a:r>
              <a:rPr sz="5900" spc="-500" dirty="0">
                <a:solidFill>
                  <a:srgbClr val="002A5C"/>
                </a:solidFill>
                <a:latin typeface="Tahoma"/>
                <a:cs typeface="Tahoma"/>
              </a:rPr>
              <a:t>Rotation?</a:t>
            </a:r>
            <a:endParaRPr sz="5900">
              <a:latin typeface="Tahoma"/>
              <a:cs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正方形/長方形 60"/>
              <p:cNvSpPr/>
              <p:nvPr/>
            </p:nvSpPr>
            <p:spPr>
              <a:xfrm>
                <a:off x="14504305" y="583558"/>
                <a:ext cx="5587925" cy="6001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ja-JP" sz="2400" dirty="0" smtClean="0">
                    <a:solidFill>
                      <a:srgbClr val="000000"/>
                    </a:solidFill>
                    <a:latin typeface="GRMOZQ+HelveticaNeue"/>
                  </a:rPr>
                  <a:t>In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3D space, according to </a:t>
                </a:r>
                <a:r>
                  <a:rPr lang="en-US" altLang="ja-JP" sz="2400" dirty="0" smtClean="0">
                    <a:solidFill>
                      <a:srgbClr val="FF0000"/>
                    </a:solidFill>
                    <a:latin typeface="GRMOZQ+HelveticaNeue"/>
                  </a:rPr>
                  <a:t>Euler(</a:t>
                </a:r>
                <a:r>
                  <a:rPr lang="ja-JP" altLang="en-US" sz="2400" dirty="0" smtClean="0">
                    <a:solidFill>
                      <a:srgbClr val="FF0000"/>
                    </a:solidFill>
                    <a:latin typeface="GRMOZQ+HelveticaNeue"/>
                  </a:rPr>
                  <a:t>オイラー</a:t>
                </a:r>
                <a:r>
                  <a:rPr lang="en-US" altLang="ja-JP" sz="2400" dirty="0" smtClean="0">
                    <a:solidFill>
                      <a:srgbClr val="FF0000"/>
                    </a:solidFill>
                    <a:latin typeface="GRMOZQ+HelveticaNeue"/>
                  </a:rPr>
                  <a:t>)’s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GRMOZQ+HelveticaNeue"/>
                  </a:rPr>
                  <a:t>rotation theorem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, any rotation or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GRMOZQ+HelveticaNeue"/>
                  </a:rPr>
                  <a:t>sequence of rotations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of a rigid body or coordinate system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GRMOZQ+HelveticaNeue"/>
                  </a:rPr>
                  <a:t>about a fixed point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 is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GRMOZQ+HelveticaNeue"/>
                  </a:rPr>
                  <a:t>equivalent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 to a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GRMOZQ+HelveticaNeue"/>
                  </a:rPr>
                  <a:t>single rotation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by a give angle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GRMOZQ+HelveticaNeue"/>
                  </a:rPr>
                  <a:t>about a fixed axis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 (called the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GRMOZQ+HelveticaNeue"/>
                  </a:rPr>
                  <a:t>Euler axis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) that runs through the fixed point. (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  <a:hlinkClick r:id="rId4"/>
                  </a:rPr>
                  <a:t>https://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GRMOZQ+HelveticaNeue"/>
                    <a:hlinkClick r:id="rId4"/>
                  </a:rPr>
                  <a:t>en.wikipedia.org/wiki/Quaternions_and_spatial_rotation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GRMOZQ+HelveticaNeue"/>
                  </a:rPr>
                  <a:t>) </a:t>
                </a:r>
              </a:p>
              <a:p>
                <a:pPr marL="457200" indent="-457200">
                  <a:buAutoNum type="arabicPeriod"/>
                </a:pPr>
                <a:r>
                  <a:rPr lang="ja-JP" altLang="en-US" sz="2400" dirty="0" smtClean="0">
                    <a:solidFill>
                      <a:srgbClr val="000000"/>
                    </a:solidFill>
                    <a:latin typeface="GRMOZQ+HelveticaNeue"/>
                  </a:rPr>
                  <a:t>つまり</a:t>
                </a:r>
                <a:r>
                  <a:rPr lang="en-US" altLang="ja-JP" sz="2400" dirty="0" smtClean="0">
                    <a:solidFill>
                      <a:srgbClr val="FF0000"/>
                    </a:solidFill>
                    <a:latin typeface="GRMOZQ+HelveticaNeue"/>
                  </a:rPr>
                  <a:t>u</a:t>
                </a:r>
                <a:r>
                  <a:rPr lang="ja-JP" altLang="en-US" sz="2400" dirty="0" smtClean="0">
                    <a:solidFill>
                      <a:srgbClr val="000000"/>
                    </a:solidFill>
                    <a:latin typeface="GRMOZQ+HelveticaNeue"/>
                  </a:rPr>
                  <a:t>は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GRMOZQ+HelveticaNeue"/>
                  </a:rPr>
                  <a:t>the Euler axis</a:t>
                </a:r>
                <a:r>
                  <a:rPr lang="ja-JP" altLang="en-US" sz="2400" dirty="0">
                    <a:solidFill>
                      <a:srgbClr val="000000"/>
                    </a:solidFill>
                    <a:latin typeface="GRMOZQ+HelveticaNeue"/>
                  </a:rPr>
                  <a:t>を表している。 </a:t>
                </a:r>
                <a:endParaRPr lang="en-US" altLang="ja-JP" sz="2400" dirty="0" smtClean="0">
                  <a:solidFill>
                    <a:srgbClr val="000000"/>
                  </a:solidFill>
                  <a:latin typeface="GRMOZQ+HelveticaNeue"/>
                </a:endParaRPr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ja-JP" sz="2400" dirty="0" smtClean="0">
                    <a:solidFill>
                      <a:srgbClr val="000000"/>
                    </a:solidFill>
                    <a:latin typeface="GRMOZQ+HelveticaNeue"/>
                  </a:rPr>
                  <a:t>: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scalar part,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400" dirty="0" smtClean="0">
                    <a:solidFill>
                      <a:srgbClr val="000000"/>
                    </a:solidFill>
                    <a:latin typeface="GRMOZQ+HelveticaNeue"/>
                  </a:rPr>
                  <a:t>: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vector part. </a:t>
                </a:r>
                <a:endParaRPr lang="en-US" altLang="ja-JP" sz="2400" dirty="0" smtClean="0">
                  <a:solidFill>
                    <a:srgbClr val="000000"/>
                  </a:solidFill>
                  <a:latin typeface="GRMOZQ+HelveticaNeue"/>
                </a:endParaRPr>
              </a:p>
              <a:p>
                <a:pPr marL="457200" indent="-457200">
                  <a:buAutoNum type="arabicPeriod"/>
                </a:pPr>
                <a:r>
                  <a:rPr lang="en-US" altLang="ja-JP" sz="2400" dirty="0" smtClean="0">
                    <a:solidFill>
                      <a:srgbClr val="000000"/>
                    </a:solidFill>
                    <a:latin typeface="GRMOZQ+HelveticaNeue"/>
                  </a:rPr>
                  <a:t>unit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quaternions</a:t>
                </a:r>
                <a:r>
                  <a:rPr lang="ja-JP" altLang="en-US" sz="2400" dirty="0">
                    <a:solidFill>
                      <a:srgbClr val="000000"/>
                    </a:solidFill>
                    <a:latin typeface="GRMOZQ+HelveticaNeue"/>
                  </a:rPr>
                  <a:t>を使う理由：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They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GRMOZQ+HelveticaNeue"/>
                  </a:rPr>
                  <a:t>don’t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 su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POKZOB+HelveticaNeue"/>
                  </a:rPr>
                  <a:t>ff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er from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GRMOZQ+HelveticaNeue"/>
                  </a:rPr>
                  <a:t>singularities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 </a:t>
                </a:r>
                <a:r>
                  <a:rPr lang="ja-JP" altLang="en-US" sz="2400" dirty="0" smtClean="0">
                    <a:solidFill>
                      <a:srgbClr val="000000"/>
                    </a:solidFill>
                    <a:latin typeface="GRMOZQ+HelveticaNeue"/>
                  </a:rPr>
                  <a:t>（特異性）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GRMOZQ+HelveticaNeue"/>
                  </a:rPr>
                  <a:t>and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they need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GRMOZQ+HelveticaNeue"/>
                  </a:rPr>
                  <a:t>only 4 parameters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GRMOZQ+HelveticaNeue"/>
                  </a:rPr>
                  <a:t>instead of 9.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1" name="正方形/長方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305" y="583558"/>
                <a:ext cx="5587925" cy="6001643"/>
              </a:xfrm>
              <a:prstGeom prst="rect">
                <a:avLst/>
              </a:prstGeom>
              <a:blipFill>
                <a:blip r:embed="rId5"/>
                <a:stretch>
                  <a:fillRect l="-1636" t="-813" r="-1636" b="-10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テキスト ボックス 61"/>
          <p:cNvSpPr txBox="1"/>
          <p:nvPr/>
        </p:nvSpPr>
        <p:spPr>
          <a:xfrm>
            <a:off x="2521558" y="8514249"/>
            <a:ext cx="577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Quaternion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Rotation matrix</a:t>
            </a:r>
            <a:r>
              <a:rPr kumimoji="1" lang="ja-JP" altLang="en-US" sz="2400" dirty="0" smtClean="0"/>
              <a:t>に変換する式</a:t>
            </a:r>
            <a:endParaRPr kumimoji="1" lang="ja-JP" altLang="en-US" sz="2400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4379422" y="9464675"/>
            <a:ext cx="6562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Rotation matrix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Quaternion</a:t>
            </a:r>
            <a:r>
              <a:rPr kumimoji="1" lang="ja-JP" altLang="en-US" sz="2400" dirty="0" smtClean="0"/>
              <a:t>に変換する式は</a:t>
            </a:r>
            <a:r>
              <a:rPr lang="en-US" altLang="ja-JP" sz="2400" dirty="0" smtClean="0">
                <a:hlinkClick r:id="rId6"/>
              </a:rPr>
              <a:t>http</a:t>
            </a:r>
            <a:r>
              <a:rPr lang="en-US" altLang="ja-JP" sz="2400" dirty="0">
                <a:hlinkClick r:id="rId6"/>
              </a:rPr>
              <a:t>://www.euclideanspace.com/maths/geometry/rotations/conversions/matrixToQuaternion</a:t>
            </a:r>
            <a:r>
              <a:rPr lang="en-US" altLang="ja-JP" sz="2400" dirty="0" smtClean="0">
                <a:hlinkClick r:id="rId6"/>
              </a:rPr>
              <a:t>/</a:t>
            </a:r>
            <a:endParaRPr lang="en-US" altLang="ja-JP" sz="2400" dirty="0" smtClean="0"/>
          </a:p>
          <a:p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6520" y="2245524"/>
            <a:ext cx="13009244" cy="10163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3920"/>
              </a:lnSpc>
              <a:spcBef>
                <a:spcPts val="125"/>
              </a:spcBef>
            </a:pPr>
            <a:r>
              <a:rPr sz="3300" spc="5" dirty="0">
                <a:solidFill>
                  <a:srgbClr val="002A5C"/>
                </a:solidFill>
                <a:latin typeface="Times New Roman"/>
                <a:cs typeface="Times New Roman"/>
              </a:rPr>
              <a:t>Quaternions multiplication is </a:t>
            </a:r>
            <a:r>
              <a:rPr sz="3300" spc="10" dirty="0">
                <a:solidFill>
                  <a:srgbClr val="002A5C"/>
                </a:solidFill>
                <a:latin typeface="Times New Roman"/>
                <a:cs typeface="Times New Roman"/>
              </a:rPr>
              <a:t>a </a:t>
            </a:r>
            <a:r>
              <a:rPr sz="3300" spc="5" dirty="0">
                <a:solidFill>
                  <a:srgbClr val="002A5C"/>
                </a:solidFill>
                <a:latin typeface="Times New Roman"/>
                <a:cs typeface="Times New Roman"/>
              </a:rPr>
              <a:t>special operation that is </a:t>
            </a:r>
            <a:r>
              <a:rPr sz="3300" i="1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associative</a:t>
            </a:r>
            <a:r>
              <a:rPr lang="ja-JP" altLang="en-US" sz="3300" i="1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（結合的）</a:t>
            </a:r>
            <a:r>
              <a:rPr sz="3300" i="1" spc="5" dirty="0" smtClean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300" spc="10" dirty="0">
                <a:solidFill>
                  <a:srgbClr val="002A5C"/>
                </a:solidFill>
                <a:latin typeface="Times New Roman"/>
                <a:cs typeface="Times New Roman"/>
              </a:rPr>
              <a:t>but </a:t>
            </a:r>
            <a:r>
              <a:rPr sz="3300" spc="5" dirty="0">
                <a:solidFill>
                  <a:srgbClr val="002A5C"/>
                </a:solidFill>
                <a:latin typeface="Times New Roman"/>
                <a:cs typeface="Times New Roman"/>
              </a:rPr>
              <a:t>is</a:t>
            </a:r>
            <a:r>
              <a:rPr sz="3300" spc="65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300" spc="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not</a:t>
            </a:r>
            <a:r>
              <a:rPr lang="en-US" sz="3300" spc="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33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3300" i="1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ommutative</a:t>
            </a:r>
            <a:r>
              <a:rPr lang="ja-JP" altLang="en-US" sz="3300" i="1" spc="5" dirty="0" smtClean="0">
                <a:solidFill>
                  <a:srgbClr val="FF0000"/>
                </a:solidFill>
                <a:latin typeface="Times New Roman"/>
                <a:cs typeface="Times New Roman"/>
              </a:rPr>
              <a:t>（可換的）</a:t>
            </a:r>
            <a:r>
              <a:rPr sz="3300" i="1" spc="5" dirty="0" smtClean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300" spc="5" dirty="0">
                <a:solidFill>
                  <a:srgbClr val="002A5C"/>
                </a:solidFill>
                <a:latin typeface="Times New Roman"/>
                <a:cs typeface="Times New Roman"/>
              </a:rPr>
              <a:t>in general (</a:t>
            </a:r>
            <a:r>
              <a:rPr sz="3300" spc="5" dirty="0">
                <a:solidFill>
                  <a:srgbClr val="FF0000"/>
                </a:solidFill>
                <a:latin typeface="Times New Roman"/>
                <a:cs typeface="Times New Roman"/>
              </a:rPr>
              <a:t>just like matrix</a:t>
            </a:r>
            <a:r>
              <a:rPr sz="33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300" spc="5" dirty="0">
                <a:solidFill>
                  <a:srgbClr val="FF0000"/>
                </a:solidFill>
                <a:latin typeface="Times New Roman"/>
                <a:cs typeface="Times New Roman"/>
              </a:rPr>
              <a:t>multiplication</a:t>
            </a:r>
            <a:r>
              <a:rPr sz="3300" spc="5" dirty="0">
                <a:solidFill>
                  <a:srgbClr val="002A5C"/>
                </a:solidFill>
                <a:latin typeface="Times New Roman"/>
                <a:cs typeface="Times New Roman"/>
              </a:rPr>
              <a:t>!):</a:t>
            </a:r>
            <a:endParaRPr sz="33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60621" y="4206875"/>
            <a:ext cx="302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260" dirty="0">
                <a:latin typeface="Arial"/>
                <a:cs typeface="Arial"/>
              </a:rPr>
              <a:t>[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91714" y="3886920"/>
            <a:ext cx="20580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i="1" spc="-125" dirty="0">
                <a:latin typeface="Palatino Linotype"/>
                <a:cs typeface="Palatino Linotype"/>
              </a:rPr>
              <a:t>p</a:t>
            </a:r>
            <a:r>
              <a:rPr sz="3525" i="1" spc="-187" baseline="-18912" dirty="0">
                <a:latin typeface="Palatino Linotype"/>
                <a:cs typeface="Palatino Linotype"/>
              </a:rPr>
              <a:t>w </a:t>
            </a:r>
            <a:r>
              <a:rPr sz="3300" i="1" spc="-70" dirty="0">
                <a:latin typeface="Palatino Linotype"/>
                <a:cs typeface="Palatino Linotype"/>
              </a:rPr>
              <a:t>q</a:t>
            </a:r>
            <a:r>
              <a:rPr sz="3525" i="1" spc="-104" baseline="-18912" dirty="0">
                <a:latin typeface="Palatino Linotype"/>
                <a:cs typeface="Palatino Linotype"/>
              </a:rPr>
              <a:t>w </a:t>
            </a:r>
            <a:r>
              <a:rPr sz="3300" spc="-365" dirty="0">
                <a:latin typeface="Lucida Sans Unicode"/>
                <a:cs typeface="Lucida Sans Unicode"/>
              </a:rPr>
              <a:t>−</a:t>
            </a:r>
            <a:r>
              <a:rPr sz="3300" spc="-600" dirty="0">
                <a:latin typeface="Lucida Sans Unicode"/>
                <a:cs typeface="Lucida Sans Unicode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p</a:t>
            </a:r>
            <a:r>
              <a:rPr sz="3525" i="1" baseline="28368" dirty="0">
                <a:latin typeface="Palatino Linotype"/>
                <a:cs typeface="Palatino Linotype"/>
              </a:rPr>
              <a:t>T</a:t>
            </a:r>
            <a:r>
              <a:rPr sz="3300" b="1" dirty="0">
                <a:latin typeface="Times New Roman"/>
                <a:cs typeface="Times New Roman"/>
              </a:rPr>
              <a:t>q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80758" y="4113091"/>
            <a:ext cx="57531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9895" algn="l"/>
              </a:tabLst>
            </a:pPr>
            <a:r>
              <a:rPr sz="2350" i="1" spc="-140" dirty="0">
                <a:latin typeface="Palatino Linotype"/>
                <a:cs typeface="Palatino Linotype"/>
              </a:rPr>
              <a:t>v	v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3848" y="4710136"/>
            <a:ext cx="195961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13715" algn="l"/>
                <a:tab pos="1313180" algn="l"/>
                <a:tab pos="1814195" algn="l"/>
              </a:tabLst>
            </a:pPr>
            <a:r>
              <a:rPr sz="2350" i="1" spc="-140" dirty="0">
                <a:latin typeface="Palatino Linotype"/>
                <a:cs typeface="Palatino Linotype"/>
              </a:rPr>
              <a:t>w	v	w	v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7471" y="4483965"/>
            <a:ext cx="37661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6884" algn="l"/>
                <a:tab pos="934719" algn="l"/>
                <a:tab pos="1778000" algn="l"/>
                <a:tab pos="2235835" algn="l"/>
                <a:tab pos="3519804" algn="l"/>
              </a:tabLst>
            </a:pPr>
            <a:r>
              <a:rPr sz="3300" i="1" spc="10" dirty="0">
                <a:latin typeface="Palatino Linotype"/>
                <a:cs typeface="Palatino Linotype"/>
              </a:rPr>
              <a:t>p	</a:t>
            </a:r>
            <a:r>
              <a:rPr sz="3300" b="1" spc="-5" dirty="0">
                <a:latin typeface="Times New Roman"/>
                <a:cs typeface="Times New Roman"/>
              </a:rPr>
              <a:t>q	</a:t>
            </a:r>
            <a:r>
              <a:rPr sz="3300" spc="-365" dirty="0">
                <a:latin typeface="Lucida Sans Unicode"/>
                <a:cs typeface="Lucida Sans Unicode"/>
              </a:rPr>
              <a:t>+</a:t>
            </a:r>
            <a:r>
              <a:rPr sz="3300" spc="-315" dirty="0">
                <a:latin typeface="Lucida Sans Unicode"/>
                <a:cs typeface="Lucida Sans Unicode"/>
              </a:rPr>
              <a:t> </a:t>
            </a:r>
            <a:r>
              <a:rPr sz="3300" i="1" spc="120" dirty="0">
                <a:latin typeface="Palatino Linotype"/>
                <a:cs typeface="Palatino Linotype"/>
              </a:rPr>
              <a:t>q</a:t>
            </a:r>
            <a:r>
              <a:rPr sz="3300" i="1" dirty="0">
                <a:latin typeface="Palatino Linotype"/>
                <a:cs typeface="Palatino Linotype"/>
              </a:rPr>
              <a:t>	</a:t>
            </a:r>
            <a:r>
              <a:rPr sz="3300" b="1" spc="-5" dirty="0">
                <a:latin typeface="Times New Roman"/>
                <a:cs typeface="Times New Roman"/>
              </a:rPr>
              <a:t>p</a:t>
            </a:r>
            <a:r>
              <a:rPr sz="3300" b="1" dirty="0">
                <a:latin typeface="Times New Roman"/>
                <a:cs typeface="Times New Roman"/>
              </a:rPr>
              <a:t>	</a:t>
            </a:r>
            <a:r>
              <a:rPr sz="3300" spc="-365" dirty="0">
                <a:latin typeface="Lucida Sans Unicode"/>
                <a:cs typeface="Lucida Sans Unicode"/>
              </a:rPr>
              <a:t>+</a:t>
            </a:r>
            <a:r>
              <a:rPr sz="3300" spc="-315" dirty="0">
                <a:latin typeface="Lucida Sans Unicode"/>
                <a:cs typeface="Lucida Sans Unicode"/>
              </a:rPr>
              <a:t> </a:t>
            </a:r>
            <a:r>
              <a:rPr sz="3300" spc="25" dirty="0">
                <a:latin typeface="Lucida Sans Unicode"/>
                <a:cs typeface="Lucida Sans Unicode"/>
              </a:rPr>
              <a:t>[</a:t>
            </a:r>
            <a:r>
              <a:rPr sz="3300" b="1" spc="-5" dirty="0">
                <a:latin typeface="Times New Roman"/>
                <a:cs typeface="Times New Roman"/>
              </a:rPr>
              <a:t>p</a:t>
            </a:r>
            <a:r>
              <a:rPr sz="3300" b="1" spc="210" dirty="0">
                <a:latin typeface="Times New Roman"/>
                <a:cs typeface="Times New Roman"/>
              </a:rPr>
              <a:t> </a:t>
            </a:r>
            <a:r>
              <a:rPr sz="3300" spc="25" dirty="0">
                <a:latin typeface="Lucida Sans Unicode"/>
                <a:cs typeface="Lucida Sans Unicode"/>
              </a:rPr>
              <a:t>]</a:t>
            </a:r>
            <a:r>
              <a:rPr sz="3300" dirty="0">
                <a:latin typeface="Lucida Sans Unicode"/>
                <a:cs typeface="Lucida Sans Unicode"/>
              </a:rPr>
              <a:t>	</a:t>
            </a:r>
            <a:r>
              <a:rPr sz="3300" b="1" spc="-5" dirty="0">
                <a:latin typeface="Times New Roman"/>
                <a:cs typeface="Times New Roman"/>
              </a:rPr>
              <a:t>q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13396" y="4710136"/>
            <a:ext cx="92265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3845" algn="l"/>
                <a:tab pos="777240" algn="l"/>
              </a:tabLst>
            </a:pPr>
            <a:r>
              <a:rPr sz="2350" i="1" spc="-140" dirty="0">
                <a:latin typeface="Palatino Linotype"/>
                <a:cs typeface="Palatino Linotype"/>
              </a:rPr>
              <a:t>v	</a:t>
            </a:r>
            <a:r>
              <a:rPr sz="2350" spc="-370" dirty="0">
                <a:latin typeface="Lucida Sans Unicode"/>
                <a:cs typeface="Lucida Sans Unicode"/>
              </a:rPr>
              <a:t>×	</a:t>
            </a:r>
            <a:r>
              <a:rPr sz="2350" i="1" spc="-140" dirty="0">
                <a:latin typeface="Palatino Linotype"/>
                <a:cs typeface="Palatino Linotype"/>
              </a:rPr>
              <a:t>v</a:t>
            </a:r>
            <a:endParaRPr sz="23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10072" y="4206875"/>
            <a:ext cx="302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260" dirty="0">
                <a:latin typeface="Arial"/>
                <a:cs typeface="Arial"/>
              </a:rPr>
              <a:t>]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3831" y="4172842"/>
            <a:ext cx="2936240" cy="1808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511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latin typeface="Times New Roman"/>
                <a:cs typeface="Times New Roman"/>
              </a:rPr>
              <a:t>p </a:t>
            </a:r>
            <a:r>
              <a:rPr sz="3300" spc="150" dirty="0">
                <a:latin typeface="Lucida Sans Unicode"/>
                <a:cs typeface="Lucida Sans Unicode"/>
              </a:rPr>
              <a:t>⊗ </a:t>
            </a:r>
            <a:r>
              <a:rPr sz="3300" b="1" spc="-5" dirty="0">
                <a:latin typeface="Times New Roman"/>
                <a:cs typeface="Times New Roman"/>
              </a:rPr>
              <a:t>q</a:t>
            </a:r>
            <a:r>
              <a:rPr sz="3300" b="1" spc="-550" dirty="0">
                <a:latin typeface="Times New Roman"/>
                <a:cs typeface="Times New Roman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endParaRPr sz="3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 marL="682625" marR="534035" indent="-670560">
              <a:lnSpc>
                <a:spcPts val="2800"/>
              </a:lnSpc>
            </a:pPr>
            <a:r>
              <a:rPr sz="2450" spc="5" dirty="0">
                <a:latin typeface="Times New Roman"/>
                <a:cs typeface="Times New Roman"/>
              </a:rPr>
              <a:t>quaternion</a:t>
            </a:r>
            <a:r>
              <a:rPr sz="2450" spc="-35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Times New Roman"/>
                <a:cs typeface="Times New Roman"/>
              </a:rPr>
              <a:t>product  operator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11855" y="4830435"/>
            <a:ext cx="511809" cy="313690"/>
          </a:xfrm>
          <a:custGeom>
            <a:avLst/>
            <a:gdLst/>
            <a:ahLst/>
            <a:cxnLst/>
            <a:rect l="l" t="t" r="r" b="b"/>
            <a:pathLst>
              <a:path w="511810" h="313689">
                <a:moveTo>
                  <a:pt x="0" y="313076"/>
                </a:moveTo>
                <a:lnTo>
                  <a:pt x="497910" y="8201"/>
                </a:lnTo>
                <a:lnTo>
                  <a:pt x="511304" y="0"/>
                </a:lnTo>
              </a:path>
            </a:pathLst>
          </a:custGeom>
          <a:ln w="3141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3677" y="4766461"/>
            <a:ext cx="154305" cy="131445"/>
          </a:xfrm>
          <a:custGeom>
            <a:avLst/>
            <a:gdLst/>
            <a:ahLst/>
            <a:cxnLst/>
            <a:rect l="l" t="t" r="r" b="b"/>
            <a:pathLst>
              <a:path w="154304" h="131445">
                <a:moveTo>
                  <a:pt x="153961" y="0"/>
                </a:moveTo>
                <a:lnTo>
                  <a:pt x="0" y="13238"/>
                </a:lnTo>
                <a:lnTo>
                  <a:pt x="72175" y="131113"/>
                </a:lnTo>
                <a:lnTo>
                  <a:pt x="15396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26520" y="6549058"/>
            <a:ext cx="12900660" cy="192341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3879"/>
              </a:lnSpc>
              <a:spcBef>
                <a:spcPts val="320"/>
              </a:spcBef>
            </a:pPr>
            <a:r>
              <a:rPr sz="3300" spc="5" dirty="0">
                <a:solidFill>
                  <a:srgbClr val="002A5C"/>
                </a:solidFill>
                <a:latin typeface="Times New Roman"/>
                <a:cs typeface="Times New Roman"/>
              </a:rPr>
              <a:t>Sequential rotation operations can also </a:t>
            </a:r>
            <a:r>
              <a:rPr sz="3300" spc="10" dirty="0">
                <a:solidFill>
                  <a:srgbClr val="002A5C"/>
                </a:solidFill>
                <a:latin typeface="Times New Roman"/>
                <a:cs typeface="Times New Roman"/>
              </a:rPr>
              <a:t>be performed by </a:t>
            </a:r>
            <a:r>
              <a:rPr sz="3300" spc="5" dirty="0">
                <a:solidFill>
                  <a:srgbClr val="002A5C"/>
                </a:solidFill>
                <a:latin typeface="Times New Roman"/>
                <a:cs typeface="Times New Roman"/>
              </a:rPr>
              <a:t>taking advantage </a:t>
            </a:r>
            <a:r>
              <a:rPr sz="3300" spc="10" dirty="0">
                <a:solidFill>
                  <a:srgbClr val="002A5C"/>
                </a:solidFill>
                <a:latin typeface="Times New Roman"/>
                <a:cs typeface="Times New Roman"/>
              </a:rPr>
              <a:t>of  </a:t>
            </a:r>
            <a:r>
              <a:rPr sz="3300" spc="5" dirty="0">
                <a:solidFill>
                  <a:srgbClr val="002A5C"/>
                </a:solidFill>
                <a:latin typeface="Times New Roman"/>
                <a:cs typeface="Times New Roman"/>
              </a:rPr>
              <a:t>quaternion</a:t>
            </a:r>
            <a:r>
              <a:rPr sz="3300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300" spc="5" dirty="0">
                <a:solidFill>
                  <a:srgbClr val="002A5C"/>
                </a:solidFill>
                <a:latin typeface="Times New Roman"/>
                <a:cs typeface="Times New Roman"/>
              </a:rPr>
              <a:t>multiplication:</a:t>
            </a:r>
            <a:endParaRPr sz="3300" dirty="0">
              <a:latin typeface="Times New Roman"/>
              <a:cs typeface="Times New Roman"/>
            </a:endParaRPr>
          </a:p>
          <a:p>
            <a:pPr marL="3782695">
              <a:lnSpc>
                <a:spcPct val="100000"/>
              </a:lnSpc>
              <a:spcBef>
                <a:spcPts val="3005"/>
              </a:spcBef>
            </a:pPr>
            <a:r>
              <a:rPr sz="3300" b="1" spc="5" dirty="0">
                <a:latin typeface="Times New Roman"/>
                <a:cs typeface="Times New Roman"/>
              </a:rPr>
              <a:t>C</a:t>
            </a:r>
            <a:r>
              <a:rPr sz="3300" spc="5" dirty="0">
                <a:latin typeface="Lucida Sans Unicode"/>
                <a:cs typeface="Lucida Sans Unicode"/>
              </a:rPr>
              <a:t>(</a:t>
            </a:r>
            <a:r>
              <a:rPr sz="3300" b="1" spc="5" dirty="0">
                <a:latin typeface="Times New Roman"/>
                <a:cs typeface="Times New Roman"/>
              </a:rPr>
              <a:t>p</a:t>
            </a:r>
            <a:r>
              <a:rPr sz="3300" b="1" spc="-100" dirty="0">
                <a:latin typeface="Times New Roman"/>
                <a:cs typeface="Times New Roman"/>
              </a:rPr>
              <a:t> </a:t>
            </a:r>
            <a:r>
              <a:rPr sz="3300" spc="150" dirty="0">
                <a:latin typeface="Lucida Sans Unicode"/>
                <a:cs typeface="Lucida Sans Unicode"/>
              </a:rPr>
              <a:t>⊗</a:t>
            </a:r>
            <a:r>
              <a:rPr sz="3300" spc="-315" dirty="0">
                <a:latin typeface="Lucida Sans Unicode"/>
                <a:cs typeface="Lucida Sans Unicode"/>
              </a:rPr>
              <a:t> </a:t>
            </a:r>
            <a:r>
              <a:rPr sz="3300" b="1" spc="10" dirty="0">
                <a:latin typeface="Times New Roman"/>
                <a:cs typeface="Times New Roman"/>
              </a:rPr>
              <a:t>q</a:t>
            </a:r>
            <a:r>
              <a:rPr sz="3300" spc="10" dirty="0">
                <a:latin typeface="Lucida Sans Unicode"/>
                <a:cs typeface="Lucida Sans Unicode"/>
              </a:rPr>
              <a:t>)</a:t>
            </a:r>
            <a:r>
              <a:rPr sz="3300" spc="-130" dirty="0">
                <a:latin typeface="Lucida Sans Unicode"/>
                <a:cs typeface="Lucida Sans Unicode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-135" dirty="0">
                <a:latin typeface="Lucida Sans Unicode"/>
                <a:cs typeface="Lucida Sans Unicode"/>
              </a:rPr>
              <a:t> </a:t>
            </a:r>
            <a:r>
              <a:rPr sz="3300" b="1" spc="10" dirty="0">
                <a:latin typeface="Times New Roman"/>
                <a:cs typeface="Times New Roman"/>
              </a:rPr>
              <a:t>C</a:t>
            </a:r>
            <a:r>
              <a:rPr sz="3300" spc="10" dirty="0">
                <a:latin typeface="Lucida Sans Unicode"/>
                <a:cs typeface="Lucida Sans Unicode"/>
              </a:rPr>
              <a:t>(</a:t>
            </a:r>
            <a:r>
              <a:rPr sz="3300" b="1" spc="10" dirty="0">
                <a:latin typeface="Times New Roman"/>
                <a:cs typeface="Times New Roman"/>
              </a:rPr>
              <a:t>p</a:t>
            </a:r>
            <a:r>
              <a:rPr sz="3300" spc="10" dirty="0">
                <a:latin typeface="Lucida Sans Unicode"/>
                <a:cs typeface="Lucida Sans Unicode"/>
              </a:rPr>
              <a:t>)</a:t>
            </a:r>
            <a:r>
              <a:rPr sz="3300" spc="-495" dirty="0">
                <a:latin typeface="Lucida Sans Unicode"/>
                <a:cs typeface="Lucida Sans Unicode"/>
              </a:rPr>
              <a:t> </a:t>
            </a:r>
            <a:r>
              <a:rPr sz="3300" b="1" spc="10" dirty="0">
                <a:latin typeface="Times New Roman"/>
                <a:cs typeface="Times New Roman"/>
              </a:rPr>
              <a:t>C</a:t>
            </a:r>
            <a:r>
              <a:rPr sz="3300" spc="10" dirty="0">
                <a:latin typeface="Lucida Sans Unicode"/>
                <a:cs typeface="Lucida Sans Unicode"/>
              </a:rPr>
              <a:t>(</a:t>
            </a:r>
            <a:r>
              <a:rPr sz="3300" b="1" spc="10" dirty="0">
                <a:latin typeface="Times New Roman"/>
                <a:cs typeface="Times New Roman"/>
              </a:rPr>
              <a:t>q</a:t>
            </a:r>
            <a:r>
              <a:rPr sz="3300" spc="10" dirty="0">
                <a:latin typeface="Lucida Sans Unicode"/>
                <a:cs typeface="Lucida Sans Unicode"/>
              </a:rPr>
              <a:t>)</a:t>
            </a:r>
            <a:endParaRPr sz="3300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21811" y="828457"/>
            <a:ext cx="1210310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2A5C"/>
                </a:solidFill>
                <a:latin typeface="Arial"/>
                <a:cs typeface="Arial"/>
              </a:rPr>
              <a:t>Quaternion </a:t>
            </a:r>
            <a:r>
              <a:rPr spc="5" dirty="0">
                <a:solidFill>
                  <a:srgbClr val="002A5C"/>
                </a:solidFill>
                <a:latin typeface="Arial"/>
                <a:cs typeface="Arial"/>
              </a:rPr>
              <a:t>Multiplication </a:t>
            </a:r>
            <a:r>
              <a:rPr dirty="0">
                <a:solidFill>
                  <a:srgbClr val="002A5C"/>
                </a:solidFill>
                <a:latin typeface="Arial"/>
                <a:cs typeface="Arial"/>
              </a:rPr>
              <a:t>and</a:t>
            </a:r>
            <a:r>
              <a:rPr spc="-8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2A5C"/>
                </a:solidFill>
                <a:latin typeface="Arial"/>
                <a:cs typeface="Arial"/>
              </a:rPr>
              <a:t>Rotations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3856" y="2318852"/>
            <a:ext cx="6113794" cy="65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50" spc="-50" dirty="0">
                <a:solidFill>
                  <a:srgbClr val="002A5C"/>
                </a:solidFill>
                <a:latin typeface="Arial"/>
                <a:cs typeface="Arial"/>
              </a:rPr>
              <a:t>Euler</a:t>
            </a:r>
            <a:r>
              <a:rPr sz="4150" spc="5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4150" spc="-120" dirty="0" smtClean="0">
                <a:solidFill>
                  <a:srgbClr val="002A5C"/>
                </a:solidFill>
                <a:latin typeface="Arial"/>
                <a:cs typeface="Arial"/>
              </a:rPr>
              <a:t>angles</a:t>
            </a:r>
            <a:r>
              <a:rPr lang="ja-JP" altLang="en-US" sz="4150" spc="-120" dirty="0" smtClean="0">
                <a:solidFill>
                  <a:srgbClr val="002A5C"/>
                </a:solidFill>
                <a:latin typeface="Arial"/>
                <a:cs typeface="Arial"/>
              </a:rPr>
              <a:t>（オイラー角）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2803" y="2221569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806991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4" y="25949"/>
                </a:lnTo>
                <a:lnTo>
                  <a:pt x="25949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3"/>
                </a:lnTo>
                <a:lnTo>
                  <a:pt x="25949" y="976623"/>
                </a:lnTo>
                <a:lnTo>
                  <a:pt x="70464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6" y="1047088"/>
                </a:lnTo>
                <a:lnTo>
                  <a:pt x="805923" y="1047088"/>
                </a:lnTo>
                <a:lnTo>
                  <a:pt x="852376" y="1046904"/>
                </a:lnTo>
                <a:lnTo>
                  <a:pt x="919886" y="1042124"/>
                </a:lnTo>
                <a:lnTo>
                  <a:pt x="976622" y="1021138"/>
                </a:lnTo>
                <a:lnTo>
                  <a:pt x="1021138" y="976623"/>
                </a:lnTo>
                <a:lnTo>
                  <a:pt x="1042126" y="919886"/>
                </a:lnTo>
                <a:lnTo>
                  <a:pt x="1046904" y="852827"/>
                </a:lnTo>
                <a:lnTo>
                  <a:pt x="1047088" y="806991"/>
                </a:lnTo>
                <a:lnTo>
                  <a:pt x="1047084" y="240096"/>
                </a:lnTo>
                <a:lnTo>
                  <a:pt x="1046904" y="194710"/>
                </a:lnTo>
                <a:lnTo>
                  <a:pt x="1042120" y="127184"/>
                </a:lnTo>
                <a:lnTo>
                  <a:pt x="1021138" y="70464"/>
                </a:lnTo>
                <a:lnTo>
                  <a:pt x="976622" y="25949"/>
                </a:lnTo>
                <a:lnTo>
                  <a:pt x="919903" y="4963"/>
                </a:lnTo>
                <a:lnTo>
                  <a:pt x="852827" y="183"/>
                </a:lnTo>
                <a:lnTo>
                  <a:pt x="806991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2530" y="2458429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28132" y="6594773"/>
            <a:ext cx="175387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-10" dirty="0">
                <a:solidFill>
                  <a:srgbClr val="002A5C"/>
                </a:solidFill>
                <a:latin typeface="Arial"/>
                <a:cs typeface="Arial"/>
              </a:rPr>
              <a:t>about </a:t>
            </a:r>
            <a:r>
              <a:rPr sz="1900" spc="10" dirty="0">
                <a:solidFill>
                  <a:srgbClr val="002A5C"/>
                </a:solidFill>
                <a:latin typeface="Arial"/>
                <a:cs typeface="Arial"/>
              </a:rPr>
              <a:t>the</a:t>
            </a:r>
            <a:r>
              <a:rPr sz="1900" spc="8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002A5C"/>
                </a:solidFill>
                <a:latin typeface="Arial"/>
                <a:cs typeface="Arial"/>
              </a:rPr>
              <a:t>3-axis</a:t>
            </a:r>
            <a:endParaRPr sz="1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36375" y="6594844"/>
            <a:ext cx="1753870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spc="-10" dirty="0">
                <a:solidFill>
                  <a:srgbClr val="002A5C"/>
                </a:solidFill>
                <a:latin typeface="Arial"/>
                <a:cs typeface="Arial"/>
              </a:rPr>
              <a:t>about </a:t>
            </a:r>
            <a:r>
              <a:rPr sz="1900" spc="10" dirty="0">
                <a:solidFill>
                  <a:srgbClr val="002A5C"/>
                </a:solidFill>
                <a:latin typeface="Arial"/>
                <a:cs typeface="Arial"/>
              </a:rPr>
              <a:t>the</a:t>
            </a:r>
            <a:r>
              <a:rPr sz="1900" spc="7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002A5C"/>
                </a:solidFill>
                <a:latin typeface="Arial"/>
                <a:cs typeface="Arial"/>
              </a:rPr>
              <a:t>2-axis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35959" y="3171784"/>
            <a:ext cx="58667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b="1" spc="-170" dirty="0">
                <a:latin typeface="Times New Roman"/>
                <a:cs typeface="Times New Roman"/>
              </a:rPr>
              <a:t>C</a:t>
            </a:r>
            <a:r>
              <a:rPr sz="3300" spc="-170" dirty="0">
                <a:latin typeface="Lucida Sans Unicode"/>
                <a:cs typeface="Lucida Sans Unicode"/>
              </a:rPr>
              <a:t>(</a:t>
            </a:r>
            <a:r>
              <a:rPr sz="3300" i="1" spc="-170" dirty="0">
                <a:latin typeface="Arial"/>
                <a:cs typeface="Arial"/>
              </a:rPr>
              <a:t>θ</a:t>
            </a:r>
            <a:r>
              <a:rPr sz="3525" spc="-254" baseline="-18912" dirty="0">
                <a:latin typeface="Lucida Sans Unicode"/>
                <a:cs typeface="Lucida Sans Unicode"/>
              </a:rPr>
              <a:t>3</a:t>
            </a:r>
            <a:r>
              <a:rPr sz="3300" spc="-170" dirty="0">
                <a:latin typeface="Lucida Sans Unicode"/>
                <a:cs typeface="Lucida Sans Unicode"/>
              </a:rPr>
              <a:t>,</a:t>
            </a:r>
            <a:r>
              <a:rPr sz="3300" spc="-500" dirty="0">
                <a:latin typeface="Lucida Sans Unicode"/>
                <a:cs typeface="Lucida Sans Unicode"/>
              </a:rPr>
              <a:t> </a:t>
            </a:r>
            <a:r>
              <a:rPr sz="3300" i="1" spc="-290" dirty="0">
                <a:latin typeface="Arial"/>
                <a:cs typeface="Arial"/>
              </a:rPr>
              <a:t>θ</a:t>
            </a:r>
            <a:r>
              <a:rPr sz="3525" spc="-434" baseline="-18912" dirty="0">
                <a:latin typeface="Lucida Sans Unicode"/>
                <a:cs typeface="Lucida Sans Unicode"/>
              </a:rPr>
              <a:t>2</a:t>
            </a:r>
            <a:r>
              <a:rPr sz="3300" spc="-290" dirty="0">
                <a:latin typeface="Lucida Sans Unicode"/>
                <a:cs typeface="Lucida Sans Unicode"/>
              </a:rPr>
              <a:t>,</a:t>
            </a:r>
            <a:r>
              <a:rPr sz="3300" spc="-495" dirty="0">
                <a:latin typeface="Lucida Sans Unicode"/>
                <a:cs typeface="Lucida Sans Unicode"/>
              </a:rPr>
              <a:t> </a:t>
            </a:r>
            <a:r>
              <a:rPr sz="3300" i="1" spc="-210" dirty="0">
                <a:latin typeface="Arial"/>
                <a:cs typeface="Arial"/>
              </a:rPr>
              <a:t>θ</a:t>
            </a:r>
            <a:r>
              <a:rPr sz="3525" spc="-315" baseline="-18912" dirty="0">
                <a:latin typeface="Lucida Sans Unicode"/>
                <a:cs typeface="Lucida Sans Unicode"/>
              </a:rPr>
              <a:t>1</a:t>
            </a:r>
            <a:r>
              <a:rPr sz="3300" spc="-210" dirty="0">
                <a:latin typeface="Lucida Sans Unicode"/>
                <a:cs typeface="Lucida Sans Unicode"/>
              </a:rPr>
              <a:t>)</a:t>
            </a:r>
            <a:r>
              <a:rPr sz="3300" spc="-130" dirty="0">
                <a:latin typeface="Lucida Sans Unicode"/>
                <a:cs typeface="Lucida Sans Unicode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-130" dirty="0">
                <a:latin typeface="Lucida Sans Unicode"/>
                <a:cs typeface="Lucida Sans Unicode"/>
              </a:rPr>
              <a:t> </a:t>
            </a:r>
            <a:r>
              <a:rPr sz="3300" b="1" spc="-155" dirty="0">
                <a:latin typeface="Times New Roman"/>
                <a:cs typeface="Times New Roman"/>
              </a:rPr>
              <a:t>C</a:t>
            </a:r>
            <a:r>
              <a:rPr sz="3525" spc="-232" baseline="-18912" dirty="0">
                <a:latin typeface="Lucida Sans Unicode"/>
                <a:cs typeface="Lucida Sans Unicode"/>
              </a:rPr>
              <a:t>3</a:t>
            </a:r>
            <a:r>
              <a:rPr sz="3300" spc="-155" dirty="0">
                <a:latin typeface="Lucida Sans Unicode"/>
                <a:cs typeface="Lucida Sans Unicode"/>
              </a:rPr>
              <a:t>(</a:t>
            </a:r>
            <a:r>
              <a:rPr sz="3300" i="1" spc="-155" dirty="0">
                <a:latin typeface="Arial"/>
                <a:cs typeface="Arial"/>
              </a:rPr>
              <a:t>θ</a:t>
            </a:r>
            <a:r>
              <a:rPr sz="3525" spc="-232" baseline="-18912" dirty="0">
                <a:latin typeface="Lucida Sans Unicode"/>
                <a:cs typeface="Lucida Sans Unicode"/>
              </a:rPr>
              <a:t>3</a:t>
            </a:r>
            <a:r>
              <a:rPr sz="3300" spc="-155" dirty="0">
                <a:latin typeface="Lucida Sans Unicode"/>
                <a:cs typeface="Lucida Sans Unicode"/>
              </a:rPr>
              <a:t>)</a:t>
            </a:r>
            <a:r>
              <a:rPr sz="3300" spc="-495" dirty="0">
                <a:latin typeface="Lucida Sans Unicode"/>
                <a:cs typeface="Lucida Sans Unicode"/>
              </a:rPr>
              <a:t> </a:t>
            </a:r>
            <a:r>
              <a:rPr sz="3300" b="1" spc="-155" dirty="0">
                <a:latin typeface="Times New Roman"/>
                <a:cs typeface="Times New Roman"/>
              </a:rPr>
              <a:t>C</a:t>
            </a:r>
            <a:r>
              <a:rPr sz="3525" spc="-232" baseline="-18912" dirty="0">
                <a:latin typeface="Lucida Sans Unicode"/>
                <a:cs typeface="Lucida Sans Unicode"/>
              </a:rPr>
              <a:t>2</a:t>
            </a:r>
            <a:r>
              <a:rPr sz="3300" spc="-155" dirty="0">
                <a:latin typeface="Lucida Sans Unicode"/>
                <a:cs typeface="Lucida Sans Unicode"/>
              </a:rPr>
              <a:t>(</a:t>
            </a:r>
            <a:r>
              <a:rPr sz="3300" i="1" spc="-155" dirty="0">
                <a:latin typeface="Arial"/>
                <a:cs typeface="Arial"/>
              </a:rPr>
              <a:t>θ</a:t>
            </a:r>
            <a:r>
              <a:rPr sz="3525" spc="-232" baseline="-18912" dirty="0">
                <a:latin typeface="Lucida Sans Unicode"/>
                <a:cs typeface="Lucida Sans Unicode"/>
              </a:rPr>
              <a:t>2</a:t>
            </a:r>
            <a:r>
              <a:rPr sz="3300" spc="-155" dirty="0">
                <a:latin typeface="Lucida Sans Unicode"/>
                <a:cs typeface="Lucida Sans Unicode"/>
              </a:rPr>
              <a:t>)</a:t>
            </a:r>
            <a:r>
              <a:rPr sz="3300" spc="-500" dirty="0">
                <a:latin typeface="Lucida Sans Unicode"/>
                <a:cs typeface="Lucida Sans Unicode"/>
              </a:rPr>
              <a:t> </a:t>
            </a:r>
            <a:r>
              <a:rPr sz="3300" b="1" spc="-155" dirty="0">
                <a:latin typeface="Times New Roman"/>
                <a:cs typeface="Times New Roman"/>
              </a:rPr>
              <a:t>C</a:t>
            </a:r>
            <a:r>
              <a:rPr sz="3525" spc="-232" baseline="-18912" dirty="0">
                <a:latin typeface="Lucida Sans Unicode"/>
                <a:cs typeface="Lucida Sans Unicode"/>
              </a:rPr>
              <a:t>1</a:t>
            </a:r>
            <a:r>
              <a:rPr sz="3300" spc="-155" dirty="0">
                <a:latin typeface="Lucida Sans Unicode"/>
                <a:cs typeface="Lucida Sans Unicode"/>
              </a:rPr>
              <a:t>(</a:t>
            </a:r>
            <a:r>
              <a:rPr sz="3300" i="1" spc="-155" dirty="0">
                <a:latin typeface="Arial"/>
                <a:cs typeface="Arial"/>
              </a:rPr>
              <a:t>θ</a:t>
            </a:r>
            <a:r>
              <a:rPr sz="3525" spc="-232" baseline="-18912" dirty="0">
                <a:latin typeface="Lucida Sans Unicode"/>
                <a:cs typeface="Lucida Sans Unicode"/>
              </a:rPr>
              <a:t>1</a:t>
            </a:r>
            <a:r>
              <a:rPr sz="3300" spc="-155" dirty="0">
                <a:latin typeface="Lucida Sans Unicode"/>
                <a:cs typeface="Lucida Sans Unicode"/>
              </a:rPr>
              <a:t>)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766963" y="6605190"/>
            <a:ext cx="2006600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789"/>
              </a:spcBef>
            </a:pPr>
            <a:r>
              <a:rPr sz="1900" spc="-10" dirty="0" smtClean="0">
                <a:solidFill>
                  <a:srgbClr val="002A5C"/>
                </a:solidFill>
                <a:latin typeface="Arial"/>
                <a:cs typeface="Arial"/>
              </a:rPr>
              <a:t>about </a:t>
            </a:r>
            <a:r>
              <a:rPr sz="1900" spc="10" dirty="0">
                <a:solidFill>
                  <a:srgbClr val="002A5C"/>
                </a:solidFill>
                <a:latin typeface="Arial"/>
                <a:cs typeface="Arial"/>
              </a:rPr>
              <a:t>the</a:t>
            </a:r>
            <a:r>
              <a:rPr sz="1900" spc="8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002A5C"/>
                </a:solidFill>
                <a:latin typeface="Arial"/>
                <a:cs typeface="Arial"/>
              </a:rPr>
              <a:t>1-axis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421811" y="636495"/>
            <a:ext cx="1161859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730" dirty="0">
                <a:solidFill>
                  <a:srgbClr val="002A5C"/>
                </a:solidFill>
                <a:latin typeface="Tahoma"/>
                <a:cs typeface="Tahoma"/>
              </a:rPr>
              <a:t>How </a:t>
            </a:r>
            <a:r>
              <a:rPr sz="5900" spc="-455" dirty="0">
                <a:solidFill>
                  <a:srgbClr val="002A5C"/>
                </a:solidFill>
                <a:latin typeface="Tahoma"/>
                <a:cs typeface="Tahoma"/>
              </a:rPr>
              <a:t>Can </a:t>
            </a:r>
            <a:r>
              <a:rPr sz="5900" spc="-940" dirty="0">
                <a:solidFill>
                  <a:srgbClr val="002A5C"/>
                </a:solidFill>
                <a:latin typeface="Tahoma"/>
                <a:cs typeface="Tahoma"/>
              </a:rPr>
              <a:t>We </a:t>
            </a:r>
            <a:r>
              <a:rPr sz="5900" spc="-480" dirty="0">
                <a:solidFill>
                  <a:srgbClr val="002A5C"/>
                </a:solidFill>
                <a:latin typeface="Tahoma"/>
                <a:cs typeface="Tahoma"/>
              </a:rPr>
              <a:t>Represent </a:t>
            </a:r>
            <a:r>
              <a:rPr sz="5900" spc="-565" dirty="0">
                <a:solidFill>
                  <a:srgbClr val="002A5C"/>
                </a:solidFill>
                <a:latin typeface="Tahoma"/>
                <a:cs typeface="Tahoma"/>
              </a:rPr>
              <a:t>a</a:t>
            </a:r>
            <a:r>
              <a:rPr sz="5900" spc="-60" dirty="0">
                <a:solidFill>
                  <a:srgbClr val="002A5C"/>
                </a:solidFill>
                <a:latin typeface="Tahoma"/>
                <a:cs typeface="Tahoma"/>
              </a:rPr>
              <a:t> </a:t>
            </a:r>
            <a:r>
              <a:rPr sz="5900" spc="-500" dirty="0">
                <a:solidFill>
                  <a:srgbClr val="002A5C"/>
                </a:solidFill>
                <a:latin typeface="Tahoma"/>
                <a:cs typeface="Tahoma"/>
              </a:rPr>
              <a:t>Rotation?</a:t>
            </a:r>
            <a:endParaRPr sz="59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41450" y="7738805"/>
            <a:ext cx="8451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950" b="1" spc="-135" dirty="0">
                <a:latin typeface="Times New Roman"/>
                <a:cs typeface="Times New Roman"/>
              </a:rPr>
              <a:t>C</a:t>
            </a:r>
            <a:r>
              <a:rPr sz="3150" spc="-202" baseline="-19841" dirty="0">
                <a:latin typeface="Lucida Sans Unicode"/>
                <a:cs typeface="Lucida Sans Unicode"/>
              </a:rPr>
              <a:t>3</a:t>
            </a:r>
            <a:r>
              <a:rPr sz="3150" spc="142" baseline="-19841" dirty="0">
                <a:latin typeface="Lucida Sans Unicode"/>
                <a:cs typeface="Lucida Sans Unicode"/>
              </a:rPr>
              <a:t> </a:t>
            </a:r>
            <a:r>
              <a:rPr sz="2950" spc="-315" dirty="0">
                <a:latin typeface="Lucida Sans Unicode"/>
                <a:cs typeface="Lucida Sans Unicode"/>
              </a:rPr>
              <a:t>=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464358" y="8792032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4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83206" y="7283907"/>
            <a:ext cx="0" cy="1498600"/>
          </a:xfrm>
          <a:custGeom>
            <a:avLst/>
            <a:gdLst/>
            <a:ahLst/>
            <a:cxnLst/>
            <a:rect l="l" t="t" r="r" b="b"/>
            <a:pathLst>
              <a:path h="1498600">
                <a:moveTo>
                  <a:pt x="0" y="0"/>
                </a:moveTo>
                <a:lnTo>
                  <a:pt x="0" y="1498600"/>
                </a:lnTo>
              </a:path>
            </a:pathLst>
          </a:custGeom>
          <a:ln w="37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64358" y="7274382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4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560946" y="7134815"/>
            <a:ext cx="2844165" cy="165544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840"/>
              </a:spcBef>
              <a:tabLst>
                <a:tab pos="1168400" algn="l"/>
                <a:tab pos="2553335" algn="l"/>
              </a:tabLst>
            </a:pPr>
            <a:r>
              <a:rPr sz="2950" spc="-295" dirty="0">
                <a:latin typeface="Lucida Sans Unicode"/>
                <a:cs typeface="Lucida Sans Unicode"/>
              </a:rPr>
              <a:t>cos</a:t>
            </a:r>
            <a:r>
              <a:rPr sz="2950" spc="-440" dirty="0">
                <a:latin typeface="Lucida Sans Unicode"/>
                <a:cs typeface="Lucida Sans Unicode"/>
              </a:rPr>
              <a:t> </a:t>
            </a:r>
            <a:r>
              <a:rPr sz="2950" i="1" spc="-285" dirty="0">
                <a:latin typeface="Arial"/>
                <a:cs typeface="Arial"/>
              </a:rPr>
              <a:t>θ</a:t>
            </a:r>
            <a:r>
              <a:rPr sz="3150" spc="-412" baseline="-19841" dirty="0">
                <a:latin typeface="Lucida Sans Unicode"/>
                <a:cs typeface="Lucida Sans Unicode"/>
              </a:rPr>
              <a:t>3</a:t>
            </a:r>
            <a:r>
              <a:rPr sz="3150" baseline="-19841" dirty="0">
                <a:latin typeface="Lucida Sans Unicode"/>
                <a:cs typeface="Lucida Sans Unicode"/>
              </a:rPr>
              <a:t>	</a:t>
            </a:r>
            <a:r>
              <a:rPr sz="2950" spc="-155" dirty="0">
                <a:latin typeface="Lucida Sans Unicode"/>
                <a:cs typeface="Lucida Sans Unicode"/>
              </a:rPr>
              <a:t>−</a:t>
            </a:r>
            <a:r>
              <a:rPr sz="2950" spc="-245" dirty="0">
                <a:latin typeface="Lucida Sans Unicode"/>
                <a:cs typeface="Lucida Sans Unicode"/>
              </a:rPr>
              <a:t>sin</a:t>
            </a:r>
            <a:r>
              <a:rPr sz="2950" spc="-440" dirty="0">
                <a:latin typeface="Lucida Sans Unicode"/>
                <a:cs typeface="Lucida Sans Unicode"/>
              </a:rPr>
              <a:t> </a:t>
            </a:r>
            <a:r>
              <a:rPr sz="2950" i="1" spc="-285" dirty="0">
                <a:latin typeface="Arial"/>
                <a:cs typeface="Arial"/>
              </a:rPr>
              <a:t>θ</a:t>
            </a:r>
            <a:r>
              <a:rPr sz="3150" spc="-412" baseline="-19841" dirty="0">
                <a:latin typeface="Lucida Sans Unicode"/>
                <a:cs typeface="Lucida Sans Unicode"/>
              </a:rPr>
              <a:t>3</a:t>
            </a:r>
            <a:r>
              <a:rPr sz="3150" baseline="-19841" dirty="0">
                <a:latin typeface="Lucida Sans Unicode"/>
                <a:cs typeface="Lucida Sans Unicode"/>
              </a:rPr>
              <a:t>	</a:t>
            </a:r>
            <a:r>
              <a:rPr sz="2950" spc="-385" dirty="0">
                <a:latin typeface="Lucida Sans Unicode"/>
                <a:cs typeface="Lucida Sans Unicode"/>
              </a:rPr>
              <a:t>0</a:t>
            </a:r>
            <a:endParaRPr sz="2950">
              <a:latin typeface="Lucida Sans Unicode"/>
              <a:cs typeface="Lucida Sans Unicode"/>
            </a:endParaRPr>
          </a:p>
          <a:p>
            <a:pPr marR="43180" algn="r">
              <a:lnSpc>
                <a:spcPct val="100000"/>
              </a:lnSpc>
              <a:spcBef>
                <a:spcPts val="745"/>
              </a:spcBef>
              <a:tabLst>
                <a:tab pos="1245235" algn="l"/>
                <a:tab pos="2522220" algn="l"/>
              </a:tabLst>
            </a:pPr>
            <a:r>
              <a:rPr sz="2950" spc="-245" dirty="0">
                <a:latin typeface="Lucida Sans Unicode"/>
                <a:cs typeface="Lucida Sans Unicode"/>
              </a:rPr>
              <a:t>sin</a:t>
            </a:r>
            <a:r>
              <a:rPr sz="2950" spc="-440" dirty="0">
                <a:latin typeface="Lucida Sans Unicode"/>
                <a:cs typeface="Lucida Sans Unicode"/>
              </a:rPr>
              <a:t> </a:t>
            </a:r>
            <a:r>
              <a:rPr sz="2950" i="1" spc="-285" dirty="0">
                <a:latin typeface="Arial"/>
                <a:cs typeface="Arial"/>
              </a:rPr>
              <a:t>θ</a:t>
            </a:r>
            <a:r>
              <a:rPr sz="3150" spc="-412" baseline="-19841" dirty="0">
                <a:latin typeface="Lucida Sans Unicode"/>
                <a:cs typeface="Lucida Sans Unicode"/>
              </a:rPr>
              <a:t>3</a:t>
            </a:r>
            <a:r>
              <a:rPr sz="3150" baseline="-19841" dirty="0">
                <a:latin typeface="Lucida Sans Unicode"/>
                <a:cs typeface="Lucida Sans Unicode"/>
              </a:rPr>
              <a:t>	</a:t>
            </a:r>
            <a:r>
              <a:rPr sz="2950" spc="-295" dirty="0">
                <a:latin typeface="Lucida Sans Unicode"/>
                <a:cs typeface="Lucida Sans Unicode"/>
              </a:rPr>
              <a:t>cos</a:t>
            </a:r>
            <a:r>
              <a:rPr sz="2950" spc="-440" dirty="0">
                <a:latin typeface="Lucida Sans Unicode"/>
                <a:cs typeface="Lucida Sans Unicode"/>
              </a:rPr>
              <a:t> </a:t>
            </a:r>
            <a:r>
              <a:rPr sz="2950" i="1" spc="-285" dirty="0">
                <a:latin typeface="Arial"/>
                <a:cs typeface="Arial"/>
              </a:rPr>
              <a:t>θ</a:t>
            </a:r>
            <a:r>
              <a:rPr sz="3150" spc="-412" baseline="-19841" dirty="0">
                <a:latin typeface="Lucida Sans Unicode"/>
                <a:cs typeface="Lucida Sans Unicode"/>
              </a:rPr>
              <a:t>3</a:t>
            </a:r>
            <a:r>
              <a:rPr sz="3150" baseline="-19841" dirty="0">
                <a:latin typeface="Lucida Sans Unicode"/>
                <a:cs typeface="Lucida Sans Unicode"/>
              </a:rPr>
              <a:t>	</a:t>
            </a:r>
            <a:r>
              <a:rPr sz="2950" spc="-385" dirty="0">
                <a:latin typeface="Lucida Sans Unicode"/>
                <a:cs typeface="Lucida Sans Unicode"/>
              </a:rPr>
              <a:t>0</a:t>
            </a:r>
            <a:endParaRPr sz="2950">
              <a:latin typeface="Lucida Sans Unicode"/>
              <a:cs typeface="Lucida Sans Unicode"/>
            </a:endParaRPr>
          </a:p>
          <a:p>
            <a:pPr marR="43180" algn="r">
              <a:lnSpc>
                <a:spcPct val="100000"/>
              </a:lnSpc>
              <a:spcBef>
                <a:spcPts val="725"/>
              </a:spcBef>
              <a:tabLst>
                <a:tab pos="1276350" algn="l"/>
                <a:tab pos="2214245" algn="l"/>
              </a:tabLst>
            </a:pPr>
            <a:r>
              <a:rPr sz="2950" spc="-385" dirty="0">
                <a:latin typeface="Lucida Sans Unicode"/>
                <a:cs typeface="Lucida Sans Unicode"/>
              </a:rPr>
              <a:t>0	0	1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63980" y="8792032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82719" y="7283907"/>
            <a:ext cx="0" cy="1498600"/>
          </a:xfrm>
          <a:custGeom>
            <a:avLst/>
            <a:gdLst/>
            <a:ahLst/>
            <a:cxnLst/>
            <a:rect l="l" t="t" r="r" b="b"/>
            <a:pathLst>
              <a:path h="1498600">
                <a:moveTo>
                  <a:pt x="0" y="0"/>
                </a:moveTo>
                <a:lnTo>
                  <a:pt x="0" y="1498600"/>
                </a:lnTo>
              </a:path>
            </a:pathLst>
          </a:custGeom>
          <a:ln w="37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63980" y="7274382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936442" y="7738805"/>
            <a:ext cx="8451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950" b="1" spc="-135" dirty="0">
                <a:latin typeface="Times New Roman"/>
                <a:cs typeface="Times New Roman"/>
              </a:rPr>
              <a:t>C</a:t>
            </a:r>
            <a:r>
              <a:rPr sz="3150" spc="-202" baseline="-19841" dirty="0">
                <a:latin typeface="Lucida Sans Unicode"/>
                <a:cs typeface="Lucida Sans Unicode"/>
              </a:rPr>
              <a:t>2</a:t>
            </a:r>
            <a:r>
              <a:rPr sz="3150" spc="142" baseline="-19841" dirty="0">
                <a:latin typeface="Lucida Sans Unicode"/>
                <a:cs typeface="Lucida Sans Unicode"/>
              </a:rPr>
              <a:t> </a:t>
            </a:r>
            <a:r>
              <a:rPr sz="2950" spc="-315" dirty="0">
                <a:latin typeface="Lucida Sans Unicode"/>
                <a:cs typeface="Lucida Sans Unicode"/>
              </a:rPr>
              <a:t>=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959350" y="878885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978198" y="7287717"/>
            <a:ext cx="0" cy="1492250"/>
          </a:xfrm>
          <a:custGeom>
            <a:avLst/>
            <a:gdLst/>
            <a:ahLst/>
            <a:cxnLst/>
            <a:rect l="l" t="t" r="r" b="b"/>
            <a:pathLst>
              <a:path h="1492250">
                <a:moveTo>
                  <a:pt x="0" y="0"/>
                </a:moveTo>
                <a:lnTo>
                  <a:pt x="0" y="1492250"/>
                </a:lnTo>
              </a:path>
            </a:pathLst>
          </a:custGeom>
          <a:ln w="37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59350" y="7278192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453717" y="7230407"/>
            <a:ext cx="14020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558800" algn="l"/>
              </a:tabLst>
            </a:pPr>
            <a:r>
              <a:rPr sz="2950" spc="-385" dirty="0">
                <a:latin typeface="Lucida Sans Unicode"/>
                <a:cs typeface="Lucida Sans Unicode"/>
              </a:rPr>
              <a:t>0	</a:t>
            </a:r>
            <a:r>
              <a:rPr sz="2950" spc="-245" dirty="0">
                <a:latin typeface="Lucida Sans Unicode"/>
                <a:cs typeface="Lucida Sans Unicode"/>
              </a:rPr>
              <a:t>sin</a:t>
            </a:r>
            <a:r>
              <a:rPr sz="2950" spc="-495" dirty="0">
                <a:latin typeface="Lucida Sans Unicode"/>
                <a:cs typeface="Lucida Sans Unicode"/>
              </a:rPr>
              <a:t> </a:t>
            </a:r>
            <a:r>
              <a:rPr sz="2950" i="1" spc="-280" dirty="0">
                <a:latin typeface="Arial"/>
                <a:cs typeface="Arial"/>
              </a:rPr>
              <a:t>θ</a:t>
            </a:r>
            <a:r>
              <a:rPr sz="3150" spc="-419" baseline="-19841" dirty="0">
                <a:latin typeface="Lucida Sans Unicode"/>
                <a:cs typeface="Lucida Sans Unicode"/>
              </a:rPr>
              <a:t>2</a:t>
            </a:r>
            <a:endParaRPr sz="3150" baseline="-19841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068638" y="7144949"/>
            <a:ext cx="1160145" cy="1553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5140" marR="138430" indent="-339725">
              <a:lnSpc>
                <a:spcPct val="119600"/>
              </a:lnSpc>
              <a:spcBef>
                <a:spcPts val="95"/>
              </a:spcBef>
            </a:pPr>
            <a:r>
              <a:rPr sz="2950" spc="-295" dirty="0">
                <a:latin typeface="Lucida Sans Unicode"/>
                <a:cs typeface="Lucida Sans Unicode"/>
              </a:rPr>
              <a:t>cos</a:t>
            </a:r>
            <a:r>
              <a:rPr sz="2950" spc="-520" dirty="0">
                <a:latin typeface="Lucida Sans Unicode"/>
                <a:cs typeface="Lucida Sans Unicode"/>
              </a:rPr>
              <a:t> </a:t>
            </a:r>
            <a:r>
              <a:rPr sz="2950" i="1" spc="-280" dirty="0">
                <a:latin typeface="Arial"/>
                <a:cs typeface="Arial"/>
              </a:rPr>
              <a:t>θ</a:t>
            </a:r>
            <a:r>
              <a:rPr sz="3150" spc="-419" baseline="-19841" dirty="0">
                <a:latin typeface="Lucida Sans Unicode"/>
                <a:cs typeface="Lucida Sans Unicode"/>
              </a:rPr>
              <a:t>2  </a:t>
            </a:r>
            <a:r>
              <a:rPr sz="2950" spc="-385" dirty="0">
                <a:latin typeface="Lucida Sans Unicode"/>
                <a:cs typeface="Lucida Sans Unicode"/>
              </a:rPr>
              <a:t>0</a:t>
            </a:r>
            <a:endParaRPr sz="295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2950" spc="-220" dirty="0">
                <a:latin typeface="Lucida Sans Unicode"/>
                <a:cs typeface="Lucida Sans Unicode"/>
              </a:rPr>
              <a:t>−sin</a:t>
            </a:r>
            <a:r>
              <a:rPr sz="2950" spc="-500" dirty="0">
                <a:latin typeface="Lucida Sans Unicode"/>
                <a:cs typeface="Lucida Sans Unicode"/>
              </a:rPr>
              <a:t> </a:t>
            </a:r>
            <a:r>
              <a:rPr sz="2950" i="1" spc="-280" dirty="0">
                <a:latin typeface="Arial"/>
                <a:cs typeface="Arial"/>
              </a:rPr>
              <a:t>θ</a:t>
            </a:r>
            <a:r>
              <a:rPr sz="3150" spc="-419" baseline="-19841" dirty="0">
                <a:latin typeface="Lucida Sans Unicode"/>
                <a:cs typeface="Lucida Sans Unicode"/>
              </a:rPr>
              <a:t>2</a:t>
            </a:r>
            <a:endParaRPr sz="3150" baseline="-19841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441017" y="7768208"/>
            <a:ext cx="1458595" cy="929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879475" algn="l"/>
              </a:tabLst>
            </a:pPr>
            <a:r>
              <a:rPr sz="2950" spc="-385" dirty="0">
                <a:latin typeface="Lucida Sans Unicode"/>
                <a:cs typeface="Lucida Sans Unicode"/>
              </a:rPr>
              <a:t>1	0</a:t>
            </a:r>
            <a:endParaRPr sz="295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spcBef>
                <a:spcPts val="15"/>
              </a:spcBef>
              <a:tabLst>
                <a:tab pos="540385" algn="l"/>
              </a:tabLst>
            </a:pPr>
            <a:r>
              <a:rPr sz="2950" spc="-385" dirty="0">
                <a:latin typeface="Lucida Sans Unicode"/>
                <a:cs typeface="Lucida Sans Unicode"/>
              </a:rPr>
              <a:t>0	</a:t>
            </a:r>
            <a:r>
              <a:rPr sz="2950" spc="-295" dirty="0">
                <a:latin typeface="Lucida Sans Unicode"/>
                <a:cs typeface="Lucida Sans Unicode"/>
              </a:rPr>
              <a:t>cos</a:t>
            </a:r>
            <a:r>
              <a:rPr sz="2950" spc="-484" dirty="0">
                <a:latin typeface="Lucida Sans Unicode"/>
                <a:cs typeface="Lucida Sans Unicode"/>
              </a:rPr>
              <a:t> </a:t>
            </a:r>
            <a:r>
              <a:rPr sz="2950" i="1" spc="-280" dirty="0">
                <a:latin typeface="Arial"/>
                <a:cs typeface="Arial"/>
              </a:rPr>
              <a:t>θ</a:t>
            </a:r>
            <a:r>
              <a:rPr sz="3150" spc="-419" baseline="-19841" dirty="0">
                <a:latin typeface="Lucida Sans Unicode"/>
                <a:cs typeface="Lucida Sans Unicode"/>
              </a:rPr>
              <a:t>2</a:t>
            </a:r>
            <a:endParaRPr sz="3150" baseline="-19841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858972" y="878885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977712" y="7287717"/>
            <a:ext cx="0" cy="1492250"/>
          </a:xfrm>
          <a:custGeom>
            <a:avLst/>
            <a:gdLst/>
            <a:ahLst/>
            <a:cxnLst/>
            <a:rect l="l" t="t" r="r" b="b"/>
            <a:pathLst>
              <a:path h="1492250">
                <a:moveTo>
                  <a:pt x="0" y="0"/>
                </a:moveTo>
                <a:lnTo>
                  <a:pt x="0" y="1492250"/>
                </a:lnTo>
              </a:path>
            </a:pathLst>
          </a:custGeom>
          <a:ln w="37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58972" y="7278192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0431430" y="7738805"/>
            <a:ext cx="8451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950" b="1" spc="-135" dirty="0">
                <a:latin typeface="Times New Roman"/>
                <a:cs typeface="Times New Roman"/>
              </a:rPr>
              <a:t>C</a:t>
            </a:r>
            <a:r>
              <a:rPr sz="3150" spc="-202" baseline="-19841" dirty="0">
                <a:latin typeface="Lucida Sans Unicode"/>
                <a:cs typeface="Lucida Sans Unicode"/>
              </a:rPr>
              <a:t>1</a:t>
            </a:r>
            <a:r>
              <a:rPr sz="3150" spc="142" baseline="-19841" dirty="0">
                <a:latin typeface="Lucida Sans Unicode"/>
                <a:cs typeface="Lucida Sans Unicode"/>
              </a:rPr>
              <a:t> </a:t>
            </a:r>
            <a:r>
              <a:rPr sz="2950" spc="-315" dirty="0">
                <a:latin typeface="Lucida Sans Unicode"/>
                <a:cs typeface="Lucida Sans Unicode"/>
              </a:rPr>
              <a:t>=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1454338" y="878885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473185" y="7287717"/>
            <a:ext cx="0" cy="1492250"/>
          </a:xfrm>
          <a:custGeom>
            <a:avLst/>
            <a:gdLst/>
            <a:ahLst/>
            <a:cxnLst/>
            <a:rect l="l" t="t" r="r" b="b"/>
            <a:pathLst>
              <a:path h="1492250">
                <a:moveTo>
                  <a:pt x="0" y="0"/>
                </a:moveTo>
                <a:lnTo>
                  <a:pt x="0" y="1492250"/>
                </a:lnTo>
              </a:path>
            </a:pathLst>
          </a:custGeom>
          <a:ln w="37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454338" y="7278192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1550926" y="7227768"/>
            <a:ext cx="1458595" cy="14700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879475" algn="l"/>
              </a:tabLst>
            </a:pPr>
            <a:r>
              <a:rPr sz="2950" spc="-385" dirty="0">
                <a:latin typeface="Lucida Sans Unicode"/>
                <a:cs typeface="Lucida Sans Unicode"/>
              </a:rPr>
              <a:t>1	0</a:t>
            </a:r>
            <a:endParaRPr sz="295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spcBef>
                <a:spcPts val="15"/>
              </a:spcBef>
              <a:tabLst>
                <a:tab pos="540385" algn="l"/>
              </a:tabLst>
            </a:pPr>
            <a:r>
              <a:rPr sz="2950" spc="-385" dirty="0">
                <a:latin typeface="Lucida Sans Unicode"/>
                <a:cs typeface="Lucida Sans Unicode"/>
              </a:rPr>
              <a:t>0	</a:t>
            </a:r>
            <a:r>
              <a:rPr sz="2950" spc="-295" dirty="0">
                <a:latin typeface="Lucida Sans Unicode"/>
                <a:cs typeface="Lucida Sans Unicode"/>
              </a:rPr>
              <a:t>cos</a:t>
            </a:r>
            <a:r>
              <a:rPr sz="2950" spc="-484" dirty="0">
                <a:latin typeface="Lucida Sans Unicode"/>
                <a:cs typeface="Lucida Sans Unicode"/>
              </a:rPr>
              <a:t> </a:t>
            </a:r>
            <a:r>
              <a:rPr sz="2950" i="1" spc="-280" dirty="0">
                <a:latin typeface="Arial"/>
                <a:cs typeface="Arial"/>
              </a:rPr>
              <a:t>θ</a:t>
            </a:r>
            <a:r>
              <a:rPr sz="3150" spc="-419" baseline="-19841" dirty="0">
                <a:latin typeface="Lucida Sans Unicode"/>
                <a:cs typeface="Lucida Sans Unicode"/>
              </a:rPr>
              <a:t>1</a:t>
            </a:r>
            <a:endParaRPr sz="3150" baseline="-19841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spcBef>
                <a:spcPts val="720"/>
              </a:spcBef>
              <a:tabLst>
                <a:tab pos="571500" algn="l"/>
              </a:tabLst>
            </a:pPr>
            <a:r>
              <a:rPr sz="2950" spc="-385" dirty="0">
                <a:latin typeface="Lucida Sans Unicode"/>
                <a:cs typeface="Lucida Sans Unicode"/>
              </a:rPr>
              <a:t>0	</a:t>
            </a:r>
            <a:r>
              <a:rPr sz="2950" spc="-245" dirty="0">
                <a:latin typeface="Lucida Sans Unicode"/>
                <a:cs typeface="Lucida Sans Unicode"/>
              </a:rPr>
              <a:t>sin</a:t>
            </a:r>
            <a:r>
              <a:rPr sz="2950" spc="-480" dirty="0">
                <a:latin typeface="Lucida Sans Unicode"/>
                <a:cs typeface="Lucida Sans Unicode"/>
              </a:rPr>
              <a:t> </a:t>
            </a:r>
            <a:r>
              <a:rPr sz="2950" i="1" spc="-280" dirty="0">
                <a:latin typeface="Arial"/>
                <a:cs typeface="Arial"/>
              </a:rPr>
              <a:t>θ</a:t>
            </a:r>
            <a:r>
              <a:rPr sz="3150" spc="-419" baseline="-19841" dirty="0">
                <a:latin typeface="Lucida Sans Unicode"/>
                <a:cs typeface="Lucida Sans Unicode"/>
              </a:rPr>
              <a:t>1</a:t>
            </a:r>
            <a:endParaRPr sz="3150" baseline="-19841">
              <a:latin typeface="Lucida Sans Unicode"/>
              <a:cs typeface="Lucida Sans Unicode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3222162" y="7227768"/>
            <a:ext cx="1160145" cy="14700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2950" spc="-385" dirty="0">
                <a:latin typeface="Lucida Sans Unicode"/>
                <a:cs typeface="Lucida Sans Unicode"/>
              </a:rPr>
              <a:t>0</a:t>
            </a:r>
            <a:endParaRPr sz="29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950" spc="-220" dirty="0">
                <a:latin typeface="Lucida Sans Unicode"/>
                <a:cs typeface="Lucida Sans Unicode"/>
              </a:rPr>
              <a:t>−sin</a:t>
            </a:r>
            <a:r>
              <a:rPr sz="2950" spc="-535" dirty="0">
                <a:latin typeface="Lucida Sans Unicode"/>
                <a:cs typeface="Lucida Sans Unicode"/>
              </a:rPr>
              <a:t> </a:t>
            </a:r>
            <a:r>
              <a:rPr sz="2950" i="1" spc="-280" dirty="0">
                <a:latin typeface="Arial"/>
                <a:cs typeface="Arial"/>
              </a:rPr>
              <a:t>θ</a:t>
            </a:r>
            <a:r>
              <a:rPr sz="3150" spc="-419" baseline="-19841" dirty="0">
                <a:latin typeface="Lucida Sans Unicode"/>
                <a:cs typeface="Lucida Sans Unicode"/>
              </a:rPr>
              <a:t>1</a:t>
            </a:r>
            <a:endParaRPr sz="3150" baseline="-19841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2950" spc="-295" dirty="0">
                <a:latin typeface="Lucida Sans Unicode"/>
                <a:cs typeface="Lucida Sans Unicode"/>
              </a:rPr>
              <a:t>cos</a:t>
            </a:r>
            <a:r>
              <a:rPr sz="2950" spc="-525" dirty="0">
                <a:latin typeface="Lucida Sans Unicode"/>
                <a:cs typeface="Lucida Sans Unicode"/>
              </a:rPr>
              <a:t> </a:t>
            </a:r>
            <a:r>
              <a:rPr sz="2950" i="1" spc="-280" dirty="0">
                <a:latin typeface="Arial"/>
                <a:cs typeface="Arial"/>
              </a:rPr>
              <a:t>θ</a:t>
            </a:r>
            <a:r>
              <a:rPr sz="3150" spc="-419" baseline="-19841" dirty="0">
                <a:latin typeface="Lucida Sans Unicode"/>
                <a:cs typeface="Lucida Sans Unicode"/>
              </a:rPr>
              <a:t>1</a:t>
            </a:r>
            <a:endParaRPr sz="3150" baseline="-19841">
              <a:latin typeface="Lucida Sans Unicode"/>
              <a:cs typeface="Lucida Sans Unicode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4353966" y="878885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4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472706" y="7287717"/>
            <a:ext cx="0" cy="1492250"/>
          </a:xfrm>
          <a:custGeom>
            <a:avLst/>
            <a:gdLst/>
            <a:ahLst/>
            <a:cxnLst/>
            <a:rect l="l" t="t" r="r" b="b"/>
            <a:pathLst>
              <a:path h="1492250">
                <a:moveTo>
                  <a:pt x="0" y="0"/>
                </a:moveTo>
                <a:lnTo>
                  <a:pt x="0" y="1492250"/>
                </a:lnTo>
              </a:path>
            </a:pathLst>
          </a:custGeom>
          <a:ln w="37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353966" y="7278192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4">
                <a:moveTo>
                  <a:pt x="0" y="0"/>
                </a:moveTo>
                <a:lnTo>
                  <a:pt x="1375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図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978" y="3673475"/>
            <a:ext cx="11478728" cy="2676279"/>
          </a:xfrm>
          <a:prstGeom prst="rect">
            <a:avLst/>
          </a:prstGeom>
        </p:spPr>
      </p:pic>
      <p:sp>
        <p:nvSpPr>
          <p:cNvPr id="80" name="正方形/長方形 79"/>
          <p:cNvSpPr/>
          <p:nvPr/>
        </p:nvSpPr>
        <p:spPr>
          <a:xfrm>
            <a:off x="13812838" y="-7938"/>
            <a:ext cx="631824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These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angles represent an arbitrary rotation as the composition of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3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separate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rotations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about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di</a:t>
            </a:r>
            <a:r>
              <a:rPr lang="en-US" altLang="ja-JP" sz="2400" dirty="0">
                <a:solidFill>
                  <a:srgbClr val="000000"/>
                </a:solidFill>
                <a:latin typeface="POKZOB+HelveticaNeue"/>
              </a:rPr>
              <a:t>ff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erent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principle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GRMOZQ+HelveticaNeue"/>
              </a:rPr>
              <a:t>axes</a:t>
            </a:r>
            <a:r>
              <a:rPr lang="en-US" altLang="ja-JP" sz="2400" dirty="0" smtClean="0">
                <a:latin typeface="GRMOZQ+HelveticaNeue"/>
              </a:rPr>
              <a:t>(</a:t>
            </a:r>
            <a:r>
              <a:rPr lang="ja-JP" altLang="en-US" sz="2400" dirty="0" smtClean="0">
                <a:latin typeface="GRMOZQ+HelveticaNeue"/>
              </a:rPr>
              <a:t>主軸</a:t>
            </a:r>
            <a:r>
              <a:rPr lang="en-US" altLang="ja-JP" sz="2400" dirty="0" smtClean="0">
                <a:latin typeface="GRMOZQ+HelveticaNeue"/>
              </a:rPr>
              <a:t>)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.</a:t>
            </a:r>
            <a:r>
              <a:rPr lang="ja-JP" altLang="en-US" sz="2400" dirty="0">
                <a:solidFill>
                  <a:srgbClr val="000000"/>
                </a:solidFill>
                <a:latin typeface="GRMOZQ+HelveticaNeue"/>
              </a:rPr>
              <a:t>例えば、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z, y, x</a:t>
            </a:r>
            <a:r>
              <a:rPr lang="ja-JP" altLang="en-US" sz="2400" dirty="0">
                <a:solidFill>
                  <a:srgbClr val="000000"/>
                </a:solidFill>
                <a:latin typeface="GRMOZQ+HelveticaNeue"/>
              </a:rPr>
              <a:t>軸。 </a:t>
            </a:r>
            <a:endParaRPr lang="en-US" altLang="ja-JP" sz="2400" dirty="0" smtClean="0">
              <a:solidFill>
                <a:srgbClr val="000000"/>
              </a:solidFill>
              <a:latin typeface="GRMOZQ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sz="2400" dirty="0" smtClean="0">
                <a:solidFill>
                  <a:srgbClr val="000000"/>
                </a:solidFill>
                <a:latin typeface="GRMOZQ+HelveticaNeue"/>
              </a:rPr>
              <a:t>課題：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Euler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angle representations are subject to what are called singularities.</a:t>
            </a:r>
          </a:p>
          <a:p>
            <a:pPr marL="742950" lvl="1" indent="-285750">
              <a:buFontTx/>
              <a:buChar char="-"/>
            </a:pPr>
            <a:r>
              <a:rPr lang="en-US" altLang="ja-JP" sz="2400" dirty="0" smtClean="0">
                <a:solidFill>
                  <a:srgbClr val="FF0000"/>
                </a:solidFill>
                <a:latin typeface="GRMOZQ+HelveticaNeue"/>
              </a:rPr>
              <a:t>Singularities</a:t>
            </a:r>
            <a:r>
              <a:rPr lang="ja-JP" altLang="en-US" sz="2400" dirty="0" smtClean="0">
                <a:solidFill>
                  <a:srgbClr val="FF0000"/>
                </a:solidFill>
                <a:latin typeface="GRMOZQ+HelveticaNeue"/>
              </a:rPr>
              <a:t>（特異性）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complicate state estimation because they represent particular rotations from which two Euler angles are 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indistinguishable.</a:t>
            </a:r>
          </a:p>
          <a:p>
            <a:pPr marL="742950" lvl="1" indent="-285750">
              <a:buFontTx/>
              <a:buChar char="-"/>
            </a:pPr>
            <a:r>
              <a:rPr lang="en-US" altLang="ja-JP" sz="2400" dirty="0" smtClean="0">
                <a:solidFill>
                  <a:srgbClr val="FF0000"/>
                </a:solidFill>
                <a:latin typeface="GRMOZQ+HelveticaNeue"/>
              </a:rPr>
              <a:t>Neither</a:t>
            </a:r>
            <a:r>
              <a:rPr lang="en-US" altLang="ja-JP" sz="2400" dirty="0" smtClean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quaternions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nor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rotation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matrices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suffer from this problem at the expense of using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more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GRMOZQ+HelveticaNeue"/>
              </a:rPr>
              <a:t>parameters</a:t>
            </a:r>
            <a:r>
              <a:rPr lang="en-US" altLang="ja-JP" sz="2400" dirty="0">
                <a:solidFill>
                  <a:srgbClr val="000000"/>
                </a:solidFill>
                <a:latin typeface="GRMOZQ+HelveticaNeue"/>
              </a:rPr>
              <a:t>.</a:t>
            </a:r>
            <a:endParaRPr lang="ja-JP" altLang="en-US" sz="2400" dirty="0">
              <a:solidFill>
                <a:srgbClr val="000000"/>
              </a:solidFill>
              <a:latin typeface="GRMOZQ+Helvetica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1633</TotalTime>
  <Words>3305</Words>
  <Application>Microsoft Office PowerPoint</Application>
  <PresentationFormat>ユーザー設定</PresentationFormat>
  <Paragraphs>476</Paragraphs>
  <Slides>38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38</vt:i4>
      </vt:variant>
    </vt:vector>
  </HeadingPairs>
  <TitlesOfParts>
    <vt:vector size="59" baseType="lpstr">
      <vt:lpstr>Elephant</vt:lpstr>
      <vt:lpstr>GRMOZQ+HelveticaNeue</vt:lpstr>
      <vt:lpstr>ＭＳ Ｐゴシック</vt:lpstr>
      <vt:lpstr>POKZOB+HelveticaNeue</vt:lpstr>
      <vt:lpstr>游ゴシック</vt:lpstr>
      <vt:lpstr>Arial</vt:lpstr>
      <vt:lpstr>Arial Black</vt:lpstr>
      <vt:lpstr>Arial Narrow</vt:lpstr>
      <vt:lpstr>Calibri</vt:lpstr>
      <vt:lpstr>Cambria Math</vt:lpstr>
      <vt:lpstr>Century Gothic</vt:lpstr>
      <vt:lpstr>Garamond</vt:lpstr>
      <vt:lpstr>Lucida Sans Unicode</vt:lpstr>
      <vt:lpstr>Palatino Linotype</vt:lpstr>
      <vt:lpstr>Tahoma</vt:lpstr>
      <vt:lpstr>Times New Roman</vt:lpstr>
      <vt:lpstr>Trebuchet MS</vt:lpstr>
      <vt:lpstr>Verdana</vt:lpstr>
      <vt:lpstr>Office Theme</vt:lpstr>
      <vt:lpstr>1_Office Theme</vt:lpstr>
      <vt:lpstr>2_Office Theme</vt:lpstr>
      <vt:lpstr>Module 3 GNSS/INS Sensing for Pose Estimation</vt:lpstr>
      <vt:lpstr>Module 3 | GPS &amp; INS Sensing  for Pose(ポーズ) Estimation</vt:lpstr>
      <vt:lpstr>Module 3 | Lesson 1 3D GEOMETRY AND REFERENCE FRAMES</vt:lpstr>
      <vt:lpstr>Coordinate Rotations</vt:lpstr>
      <vt:lpstr>Transformations</vt:lpstr>
      <vt:lpstr>How Can We Represent a Rotation?</vt:lpstr>
      <vt:lpstr>How Can We Represent a Rotation?</vt:lpstr>
      <vt:lpstr>Quaternion Multiplication and Rotations</vt:lpstr>
      <vt:lpstr>How Can We Represent a Rotation?</vt:lpstr>
      <vt:lpstr>PowerPoint プレゼンテーション</vt:lpstr>
      <vt:lpstr>Which Rotation Representation Should I Use?</vt:lpstr>
      <vt:lpstr>Reference Frames | ECIF</vt:lpstr>
      <vt:lpstr>Reference Frames | ECEF</vt:lpstr>
      <vt:lpstr>Reference Frames | Navigation</vt:lpstr>
      <vt:lpstr>Reference Frames | Sensor &amp; Vehicle</vt:lpstr>
      <vt:lpstr>Summary | 3D Geometry and Reference Frames</vt:lpstr>
      <vt:lpstr>Module 3 | Lesson 2 THE INERTIAL MEASUREMENT UNIT</vt:lpstr>
      <vt:lpstr>The Inertial Measurement Unit</vt:lpstr>
      <vt:lpstr>The Inertial Measurement Unit</vt:lpstr>
      <vt:lpstr>The Gyroscope</vt:lpstr>
      <vt:lpstr>PowerPoint プレゼンテーション</vt:lpstr>
      <vt:lpstr>The Accelerometer</vt:lpstr>
      <vt:lpstr>The Accelerometer | Examples</vt:lpstr>
      <vt:lpstr>Measurement Model: Gyroscope</vt:lpstr>
      <vt:lpstr>Measurement Model: Accelerometer</vt:lpstr>
      <vt:lpstr>Inertial Navigation: Important Notes</vt:lpstr>
      <vt:lpstr>Summary | The Inertial Measurement Unit</vt:lpstr>
      <vt:lpstr>Module 3 | Lesson 3 GLOBAL NAVIGATION SATELLITE SYSTEMS</vt:lpstr>
      <vt:lpstr>Korean Air Lines Flight 007</vt:lpstr>
      <vt:lpstr>GNSS | Accurate Global Positioning(測位)</vt:lpstr>
      <vt:lpstr>GPS | Global Positioning System</vt:lpstr>
      <vt:lpstr>GPS | Computing Position</vt:lpstr>
      <vt:lpstr>Trilateration（三辺測量、さんぺん）</vt:lpstr>
      <vt:lpstr>Trilateration</vt:lpstr>
      <vt:lpstr>GPS | Error Sources (I)</vt:lpstr>
      <vt:lpstr>GPS | Error Sources (II)</vt:lpstr>
      <vt:lpstr>GPS | Improvements</vt:lpstr>
      <vt:lpstr>Summary | The Global Navigation Satellite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| Lesson 1 3D GEOMETRY AND REFERENCE FRAMES</dc:title>
  <cp:lastModifiedBy>SCSK</cp:lastModifiedBy>
  <cp:revision>114</cp:revision>
  <dcterms:created xsi:type="dcterms:W3CDTF">2020-08-04T01:38:20Z</dcterms:created>
  <dcterms:modified xsi:type="dcterms:W3CDTF">2020-08-31T01:17:05Z</dcterms:modified>
</cp:coreProperties>
</file>